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57" r:id="rId4"/>
    <p:sldId id="259" r:id="rId5"/>
    <p:sldId id="258" r:id="rId6"/>
    <p:sldId id="266" r:id="rId7"/>
    <p:sldId id="260" r:id="rId8"/>
    <p:sldId id="263" r:id="rId9"/>
    <p:sldId id="264" r:id="rId10"/>
    <p:sldId id="265" r:id="rId11"/>
    <p:sldId id="268" r:id="rId12"/>
    <p:sldId id="267" r:id="rId13"/>
    <p:sldId id="269" r:id="rId14"/>
    <p:sldId id="270" r:id="rId15"/>
    <p:sldId id="271" r:id="rId16"/>
    <p:sldId id="272" r:id="rId17"/>
    <p:sldId id="273" r:id="rId18"/>
    <p:sldId id="274" r:id="rId19"/>
    <p:sldId id="276" r:id="rId20"/>
    <p:sldId id="275" r:id="rId21"/>
    <p:sldId id="281" r:id="rId22"/>
    <p:sldId id="278" r:id="rId23"/>
    <p:sldId id="279" r:id="rId24"/>
    <p:sldId id="280" r:id="rId25"/>
    <p:sldId id="277" r:id="rId26"/>
    <p:sldId id="282" r:id="rId27"/>
    <p:sldId id="283" r:id="rId28"/>
    <p:sldId id="285" r:id="rId29"/>
    <p:sldId id="286" r:id="rId30"/>
    <p:sldId id="287" r:id="rId31"/>
    <p:sldId id="284" r:id="rId32"/>
    <p:sldId id="288" r:id="rId33"/>
    <p:sldId id="290" r:id="rId34"/>
    <p:sldId id="289"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abela Szymaniec" userId="6b3a8c98-8d9f-4a63-a940-6b50f64a1b20" providerId="ADAL" clId="{DD146BA6-6C5C-4B85-A5CA-ED8AF487F27C}"/>
    <pc:docChg chg="undo custSel addSld modSld sldOrd">
      <pc:chgData name="Izabela Szymaniec" userId="6b3a8c98-8d9f-4a63-a940-6b50f64a1b20" providerId="ADAL" clId="{DD146BA6-6C5C-4B85-A5CA-ED8AF487F27C}" dt="2026-03-19T17:18:32.825" v="2201" actId="20577"/>
      <pc:docMkLst>
        <pc:docMk/>
      </pc:docMkLst>
      <pc:sldChg chg="modSp mod">
        <pc:chgData name="Izabela Szymaniec" userId="6b3a8c98-8d9f-4a63-a940-6b50f64a1b20" providerId="ADAL" clId="{DD146BA6-6C5C-4B85-A5CA-ED8AF487F27C}" dt="2026-03-18T23:40:04.109" v="2001" actId="113"/>
        <pc:sldMkLst>
          <pc:docMk/>
          <pc:sldMk cId="2489583266" sldId="263"/>
        </pc:sldMkLst>
        <pc:spChg chg="mod">
          <ac:chgData name="Izabela Szymaniec" userId="6b3a8c98-8d9f-4a63-a940-6b50f64a1b20" providerId="ADAL" clId="{DD146BA6-6C5C-4B85-A5CA-ED8AF487F27C}" dt="2026-03-18T23:40:04.109" v="2001" actId="113"/>
          <ac:spMkLst>
            <pc:docMk/>
            <pc:sldMk cId="2489583266" sldId="263"/>
            <ac:spMk id="2" creationId="{2B84313F-7E47-EF61-6F98-BBDA95C15F7C}"/>
          </ac:spMkLst>
        </pc:spChg>
      </pc:sldChg>
      <pc:sldChg chg="modSp mod">
        <pc:chgData name="Izabela Szymaniec" userId="6b3a8c98-8d9f-4a63-a940-6b50f64a1b20" providerId="ADAL" clId="{DD146BA6-6C5C-4B85-A5CA-ED8AF487F27C}" dt="2026-03-18T23:40:13.074" v="2003" actId="14100"/>
        <pc:sldMkLst>
          <pc:docMk/>
          <pc:sldMk cId="3705227583" sldId="265"/>
        </pc:sldMkLst>
        <pc:spChg chg="mod">
          <ac:chgData name="Izabela Szymaniec" userId="6b3a8c98-8d9f-4a63-a940-6b50f64a1b20" providerId="ADAL" clId="{DD146BA6-6C5C-4B85-A5CA-ED8AF487F27C}" dt="2026-03-18T23:40:13.074" v="2003" actId="14100"/>
          <ac:spMkLst>
            <pc:docMk/>
            <pc:sldMk cId="3705227583" sldId="265"/>
            <ac:spMk id="2" creationId="{DDDFDC0D-FD96-1D4D-2DB6-0B6FB597226F}"/>
          </ac:spMkLst>
        </pc:spChg>
      </pc:sldChg>
      <pc:sldChg chg="modSp mod">
        <pc:chgData name="Izabela Szymaniec" userId="6b3a8c98-8d9f-4a63-a940-6b50f64a1b20" providerId="ADAL" clId="{DD146BA6-6C5C-4B85-A5CA-ED8AF487F27C}" dt="2026-03-18T23:39:57.616" v="2000" actId="113"/>
        <pc:sldMkLst>
          <pc:docMk/>
          <pc:sldMk cId="2682031294" sldId="266"/>
        </pc:sldMkLst>
        <pc:spChg chg="mod">
          <ac:chgData name="Izabela Szymaniec" userId="6b3a8c98-8d9f-4a63-a940-6b50f64a1b20" providerId="ADAL" clId="{DD146BA6-6C5C-4B85-A5CA-ED8AF487F27C}" dt="2026-03-18T23:39:57.616" v="2000" actId="113"/>
          <ac:spMkLst>
            <pc:docMk/>
            <pc:sldMk cId="2682031294" sldId="266"/>
            <ac:spMk id="2" creationId="{C9F3B42A-7C67-5EF3-598D-3A9E9D6A6949}"/>
          </ac:spMkLst>
        </pc:spChg>
      </pc:sldChg>
      <pc:sldChg chg="modSp mod">
        <pc:chgData name="Izabela Szymaniec" userId="6b3a8c98-8d9f-4a63-a940-6b50f64a1b20" providerId="ADAL" clId="{DD146BA6-6C5C-4B85-A5CA-ED8AF487F27C}" dt="2026-03-18T23:40:19.169" v="2004" actId="113"/>
        <pc:sldMkLst>
          <pc:docMk/>
          <pc:sldMk cId="3775384825" sldId="268"/>
        </pc:sldMkLst>
        <pc:spChg chg="mod">
          <ac:chgData name="Izabela Szymaniec" userId="6b3a8c98-8d9f-4a63-a940-6b50f64a1b20" providerId="ADAL" clId="{DD146BA6-6C5C-4B85-A5CA-ED8AF487F27C}" dt="2026-03-18T23:40:19.169" v="2004" actId="113"/>
          <ac:spMkLst>
            <pc:docMk/>
            <pc:sldMk cId="3775384825" sldId="268"/>
            <ac:spMk id="2" creationId="{D6D79087-9ABB-AEAD-61C6-507025E08346}"/>
          </ac:spMkLst>
        </pc:spChg>
      </pc:sldChg>
      <pc:sldChg chg="modSp mod">
        <pc:chgData name="Izabela Szymaniec" userId="6b3a8c98-8d9f-4a63-a940-6b50f64a1b20" providerId="ADAL" clId="{DD146BA6-6C5C-4B85-A5CA-ED8AF487F27C}" dt="2026-03-18T23:40:27.185" v="2005" actId="113"/>
        <pc:sldMkLst>
          <pc:docMk/>
          <pc:sldMk cId="253865874" sldId="269"/>
        </pc:sldMkLst>
        <pc:spChg chg="mod">
          <ac:chgData name="Izabela Szymaniec" userId="6b3a8c98-8d9f-4a63-a940-6b50f64a1b20" providerId="ADAL" clId="{DD146BA6-6C5C-4B85-A5CA-ED8AF487F27C}" dt="2026-03-18T23:40:27.185" v="2005" actId="113"/>
          <ac:spMkLst>
            <pc:docMk/>
            <pc:sldMk cId="253865874" sldId="269"/>
            <ac:spMk id="2" creationId="{FEE64793-0B5F-6B6A-3A04-2F2FBCEDCAF8}"/>
          </ac:spMkLst>
        </pc:spChg>
      </pc:sldChg>
      <pc:sldChg chg="modSp mod">
        <pc:chgData name="Izabela Szymaniec" userId="6b3a8c98-8d9f-4a63-a940-6b50f64a1b20" providerId="ADAL" clId="{DD146BA6-6C5C-4B85-A5CA-ED8AF487F27C}" dt="2026-03-18T23:40:33.019" v="2006" actId="113"/>
        <pc:sldMkLst>
          <pc:docMk/>
          <pc:sldMk cId="2893568194" sldId="270"/>
        </pc:sldMkLst>
        <pc:spChg chg="mod">
          <ac:chgData name="Izabela Szymaniec" userId="6b3a8c98-8d9f-4a63-a940-6b50f64a1b20" providerId="ADAL" clId="{DD146BA6-6C5C-4B85-A5CA-ED8AF487F27C}" dt="2026-03-18T23:40:33.019" v="2006" actId="113"/>
          <ac:spMkLst>
            <pc:docMk/>
            <pc:sldMk cId="2893568194" sldId="270"/>
            <ac:spMk id="2" creationId="{763529DA-D1E8-9069-7A49-AA0B351AE32E}"/>
          </ac:spMkLst>
        </pc:spChg>
      </pc:sldChg>
      <pc:sldChg chg="modSp mod">
        <pc:chgData name="Izabela Szymaniec" userId="6b3a8c98-8d9f-4a63-a940-6b50f64a1b20" providerId="ADAL" clId="{DD146BA6-6C5C-4B85-A5CA-ED8AF487F27C}" dt="2026-03-18T23:40:41.107" v="2007" actId="113"/>
        <pc:sldMkLst>
          <pc:docMk/>
          <pc:sldMk cId="3803685163" sldId="271"/>
        </pc:sldMkLst>
        <pc:spChg chg="mod">
          <ac:chgData name="Izabela Szymaniec" userId="6b3a8c98-8d9f-4a63-a940-6b50f64a1b20" providerId="ADAL" clId="{DD146BA6-6C5C-4B85-A5CA-ED8AF487F27C}" dt="2026-03-18T23:40:41.107" v="2007" actId="113"/>
          <ac:spMkLst>
            <pc:docMk/>
            <pc:sldMk cId="3803685163" sldId="271"/>
            <ac:spMk id="2" creationId="{7C7B3FE7-CCFA-CC4B-5FDA-9B593E3800B1}"/>
          </ac:spMkLst>
        </pc:spChg>
        <pc:spChg chg="mod">
          <ac:chgData name="Izabela Szymaniec" userId="6b3a8c98-8d9f-4a63-a940-6b50f64a1b20" providerId="ADAL" clId="{DD146BA6-6C5C-4B85-A5CA-ED8AF487F27C}" dt="2026-03-17T09:13:42.669" v="108" actId="20577"/>
          <ac:spMkLst>
            <pc:docMk/>
            <pc:sldMk cId="3803685163" sldId="271"/>
            <ac:spMk id="3" creationId="{D2DD26EA-2837-F6E7-B7E2-50DB7041B6C3}"/>
          </ac:spMkLst>
        </pc:spChg>
      </pc:sldChg>
      <pc:sldChg chg="modSp mod">
        <pc:chgData name="Izabela Szymaniec" userId="6b3a8c98-8d9f-4a63-a940-6b50f64a1b20" providerId="ADAL" clId="{DD146BA6-6C5C-4B85-A5CA-ED8AF487F27C}" dt="2026-03-18T23:40:45.300" v="2008" actId="113"/>
        <pc:sldMkLst>
          <pc:docMk/>
          <pc:sldMk cId="2091747035" sldId="272"/>
        </pc:sldMkLst>
        <pc:spChg chg="mod">
          <ac:chgData name="Izabela Szymaniec" userId="6b3a8c98-8d9f-4a63-a940-6b50f64a1b20" providerId="ADAL" clId="{DD146BA6-6C5C-4B85-A5CA-ED8AF487F27C}" dt="2026-03-18T23:40:45.300" v="2008" actId="113"/>
          <ac:spMkLst>
            <pc:docMk/>
            <pc:sldMk cId="2091747035" sldId="272"/>
            <ac:spMk id="2" creationId="{9C0D0FA8-0ED3-A1BA-BA20-4763A10C7A9F}"/>
          </ac:spMkLst>
        </pc:spChg>
        <pc:spChg chg="mod">
          <ac:chgData name="Izabela Szymaniec" userId="6b3a8c98-8d9f-4a63-a940-6b50f64a1b20" providerId="ADAL" clId="{DD146BA6-6C5C-4B85-A5CA-ED8AF487F27C}" dt="2026-03-17T09:15:24.143" v="111" actId="20577"/>
          <ac:spMkLst>
            <pc:docMk/>
            <pc:sldMk cId="2091747035" sldId="272"/>
            <ac:spMk id="3" creationId="{F8E4DFE7-2CDB-D249-3EED-55AF26BE0DBF}"/>
          </ac:spMkLst>
        </pc:spChg>
      </pc:sldChg>
      <pc:sldChg chg="modSp mod">
        <pc:chgData name="Izabela Szymaniec" userId="6b3a8c98-8d9f-4a63-a940-6b50f64a1b20" providerId="ADAL" clId="{DD146BA6-6C5C-4B85-A5CA-ED8AF487F27C}" dt="2026-03-18T23:40:49.393" v="2009" actId="113"/>
        <pc:sldMkLst>
          <pc:docMk/>
          <pc:sldMk cId="86132641" sldId="273"/>
        </pc:sldMkLst>
        <pc:spChg chg="mod">
          <ac:chgData name="Izabela Szymaniec" userId="6b3a8c98-8d9f-4a63-a940-6b50f64a1b20" providerId="ADAL" clId="{DD146BA6-6C5C-4B85-A5CA-ED8AF487F27C}" dt="2026-03-18T23:40:49.393" v="2009" actId="113"/>
          <ac:spMkLst>
            <pc:docMk/>
            <pc:sldMk cId="86132641" sldId="273"/>
            <ac:spMk id="2" creationId="{7A674658-79ED-CF85-954B-4791607FB2EC}"/>
          </ac:spMkLst>
        </pc:spChg>
      </pc:sldChg>
      <pc:sldChg chg="modSp mod">
        <pc:chgData name="Izabela Szymaniec" userId="6b3a8c98-8d9f-4a63-a940-6b50f64a1b20" providerId="ADAL" clId="{DD146BA6-6C5C-4B85-A5CA-ED8AF487F27C}" dt="2026-03-18T23:40:54.084" v="2010" actId="113"/>
        <pc:sldMkLst>
          <pc:docMk/>
          <pc:sldMk cId="1229869596" sldId="274"/>
        </pc:sldMkLst>
        <pc:spChg chg="mod">
          <ac:chgData name="Izabela Szymaniec" userId="6b3a8c98-8d9f-4a63-a940-6b50f64a1b20" providerId="ADAL" clId="{DD146BA6-6C5C-4B85-A5CA-ED8AF487F27C}" dt="2026-03-18T23:40:54.084" v="2010" actId="113"/>
          <ac:spMkLst>
            <pc:docMk/>
            <pc:sldMk cId="1229869596" sldId="274"/>
            <ac:spMk id="2" creationId="{275EA43A-5727-7747-BD28-0AAC4B21176A}"/>
          </ac:spMkLst>
        </pc:spChg>
      </pc:sldChg>
      <pc:sldChg chg="modSp new mod">
        <pc:chgData name="Izabela Szymaniec" userId="6b3a8c98-8d9f-4a63-a940-6b50f64a1b20" providerId="ADAL" clId="{DD146BA6-6C5C-4B85-A5CA-ED8AF487F27C}" dt="2026-03-17T16:09:40.004" v="256" actId="113"/>
        <pc:sldMkLst>
          <pc:docMk/>
          <pc:sldMk cId="1530729234" sldId="275"/>
        </pc:sldMkLst>
        <pc:spChg chg="mod">
          <ac:chgData name="Izabela Szymaniec" userId="6b3a8c98-8d9f-4a63-a940-6b50f64a1b20" providerId="ADAL" clId="{DD146BA6-6C5C-4B85-A5CA-ED8AF487F27C}" dt="2026-03-17T16:09:40.004" v="256" actId="113"/>
          <ac:spMkLst>
            <pc:docMk/>
            <pc:sldMk cId="1530729234" sldId="275"/>
            <ac:spMk id="2" creationId="{621A9D78-355C-C450-921D-B27920A0021E}"/>
          </ac:spMkLst>
        </pc:spChg>
        <pc:spChg chg="mod">
          <ac:chgData name="Izabela Szymaniec" userId="6b3a8c98-8d9f-4a63-a940-6b50f64a1b20" providerId="ADAL" clId="{DD146BA6-6C5C-4B85-A5CA-ED8AF487F27C}" dt="2026-03-17T15:58:20.901" v="226" actId="27636"/>
          <ac:spMkLst>
            <pc:docMk/>
            <pc:sldMk cId="1530729234" sldId="275"/>
            <ac:spMk id="3" creationId="{00F092A0-6419-7BB5-D6A7-EBC49AC78554}"/>
          </ac:spMkLst>
        </pc:spChg>
      </pc:sldChg>
      <pc:sldChg chg="addSp modSp new mod modClrScheme chgLayout">
        <pc:chgData name="Izabela Szymaniec" userId="6b3a8c98-8d9f-4a63-a940-6b50f64a1b20" providerId="ADAL" clId="{DD146BA6-6C5C-4B85-A5CA-ED8AF487F27C}" dt="2026-03-18T23:41:12.517" v="2016" actId="27636"/>
        <pc:sldMkLst>
          <pc:docMk/>
          <pc:sldMk cId="1936468992" sldId="276"/>
        </pc:sldMkLst>
        <pc:spChg chg="mod ord">
          <ac:chgData name="Izabela Szymaniec" userId="6b3a8c98-8d9f-4a63-a940-6b50f64a1b20" providerId="ADAL" clId="{DD146BA6-6C5C-4B85-A5CA-ED8AF487F27C}" dt="2026-03-18T23:41:05.945" v="2013" actId="14100"/>
          <ac:spMkLst>
            <pc:docMk/>
            <pc:sldMk cId="1936468992" sldId="276"/>
            <ac:spMk id="2" creationId="{C59AE038-0F80-68BB-3085-3FD06221E6FC}"/>
          </ac:spMkLst>
        </pc:spChg>
        <pc:spChg chg="add mod ord">
          <ac:chgData name="Izabela Szymaniec" userId="6b3a8c98-8d9f-4a63-a940-6b50f64a1b20" providerId="ADAL" clId="{DD146BA6-6C5C-4B85-A5CA-ED8AF487F27C}" dt="2026-03-18T23:41:12.517" v="2016" actId="27636"/>
          <ac:spMkLst>
            <pc:docMk/>
            <pc:sldMk cId="1936468992" sldId="276"/>
            <ac:spMk id="3" creationId="{66AEE543-098C-C19F-98E8-F023B9B07F0A}"/>
          </ac:spMkLst>
        </pc:spChg>
      </pc:sldChg>
      <pc:sldChg chg="modSp new mod">
        <pc:chgData name="Izabela Szymaniec" userId="6b3a8c98-8d9f-4a63-a940-6b50f64a1b20" providerId="ADAL" clId="{DD146BA6-6C5C-4B85-A5CA-ED8AF487F27C}" dt="2026-03-18T23:41:32.641" v="2018" actId="113"/>
        <pc:sldMkLst>
          <pc:docMk/>
          <pc:sldMk cId="3253126812" sldId="277"/>
        </pc:sldMkLst>
        <pc:spChg chg="mod">
          <ac:chgData name="Izabela Szymaniec" userId="6b3a8c98-8d9f-4a63-a940-6b50f64a1b20" providerId="ADAL" clId="{DD146BA6-6C5C-4B85-A5CA-ED8AF487F27C}" dt="2026-03-18T23:41:32.641" v="2018" actId="113"/>
          <ac:spMkLst>
            <pc:docMk/>
            <pc:sldMk cId="3253126812" sldId="277"/>
            <ac:spMk id="2" creationId="{C44883C6-AE28-8424-D4D7-F4C3351E5CC5}"/>
          </ac:spMkLst>
        </pc:spChg>
        <pc:spChg chg="mod">
          <ac:chgData name="Izabela Szymaniec" userId="6b3a8c98-8d9f-4a63-a940-6b50f64a1b20" providerId="ADAL" clId="{DD146BA6-6C5C-4B85-A5CA-ED8AF487F27C}" dt="2026-03-17T16:54:01.384" v="368" actId="20577"/>
          <ac:spMkLst>
            <pc:docMk/>
            <pc:sldMk cId="3253126812" sldId="277"/>
            <ac:spMk id="3" creationId="{8DF0EC3B-A42A-FFAF-A447-E2F003803C19}"/>
          </ac:spMkLst>
        </pc:spChg>
      </pc:sldChg>
      <pc:sldChg chg="modSp new mod">
        <pc:chgData name="Izabela Szymaniec" userId="6b3a8c98-8d9f-4a63-a940-6b50f64a1b20" providerId="ADAL" clId="{DD146BA6-6C5C-4B85-A5CA-ED8AF487F27C}" dt="2026-03-17T16:32:09.261" v="350" actId="3626"/>
        <pc:sldMkLst>
          <pc:docMk/>
          <pc:sldMk cId="841414579" sldId="278"/>
        </pc:sldMkLst>
        <pc:spChg chg="mod">
          <ac:chgData name="Izabela Szymaniec" userId="6b3a8c98-8d9f-4a63-a940-6b50f64a1b20" providerId="ADAL" clId="{DD146BA6-6C5C-4B85-A5CA-ED8AF487F27C}" dt="2026-03-17T16:09:33.525" v="255" actId="113"/>
          <ac:spMkLst>
            <pc:docMk/>
            <pc:sldMk cId="841414579" sldId="278"/>
            <ac:spMk id="2" creationId="{09648E30-C019-B12D-CA68-AA54BAB6D353}"/>
          </ac:spMkLst>
        </pc:spChg>
        <pc:spChg chg="mod">
          <ac:chgData name="Izabela Szymaniec" userId="6b3a8c98-8d9f-4a63-a940-6b50f64a1b20" providerId="ADAL" clId="{DD146BA6-6C5C-4B85-A5CA-ED8AF487F27C}" dt="2026-03-17T16:32:09.261" v="350" actId="3626"/>
          <ac:spMkLst>
            <pc:docMk/>
            <pc:sldMk cId="841414579" sldId="278"/>
            <ac:spMk id="3" creationId="{5143F379-5C4F-7D3B-8807-1D9A1DA6D6E2}"/>
          </ac:spMkLst>
        </pc:spChg>
      </pc:sldChg>
      <pc:sldChg chg="modSp new mod">
        <pc:chgData name="Izabela Szymaniec" userId="6b3a8c98-8d9f-4a63-a940-6b50f64a1b20" providerId="ADAL" clId="{DD146BA6-6C5C-4B85-A5CA-ED8AF487F27C}" dt="2026-03-17T16:09:15.705" v="254" actId="12"/>
        <pc:sldMkLst>
          <pc:docMk/>
          <pc:sldMk cId="1748537999" sldId="279"/>
        </pc:sldMkLst>
        <pc:spChg chg="mod">
          <ac:chgData name="Izabela Szymaniec" userId="6b3a8c98-8d9f-4a63-a940-6b50f64a1b20" providerId="ADAL" clId="{DD146BA6-6C5C-4B85-A5CA-ED8AF487F27C}" dt="2026-03-17T16:09:02.560" v="250" actId="14100"/>
          <ac:spMkLst>
            <pc:docMk/>
            <pc:sldMk cId="1748537999" sldId="279"/>
            <ac:spMk id="2" creationId="{6FD27E84-5E63-C585-2D8F-1394D342182C}"/>
          </ac:spMkLst>
        </pc:spChg>
        <pc:spChg chg="mod">
          <ac:chgData name="Izabela Szymaniec" userId="6b3a8c98-8d9f-4a63-a940-6b50f64a1b20" providerId="ADAL" clId="{DD146BA6-6C5C-4B85-A5CA-ED8AF487F27C}" dt="2026-03-17T16:09:15.705" v="254" actId="12"/>
          <ac:spMkLst>
            <pc:docMk/>
            <pc:sldMk cId="1748537999" sldId="279"/>
            <ac:spMk id="3" creationId="{F01A40C4-A1AC-AD5A-994C-F037C0671A10}"/>
          </ac:spMkLst>
        </pc:spChg>
      </pc:sldChg>
      <pc:sldChg chg="modSp new mod">
        <pc:chgData name="Izabela Szymaniec" userId="6b3a8c98-8d9f-4a63-a940-6b50f64a1b20" providerId="ADAL" clId="{DD146BA6-6C5C-4B85-A5CA-ED8AF487F27C}" dt="2026-03-17T16:11:07.089" v="266" actId="113"/>
        <pc:sldMkLst>
          <pc:docMk/>
          <pc:sldMk cId="3752428330" sldId="280"/>
        </pc:sldMkLst>
        <pc:spChg chg="mod">
          <ac:chgData name="Izabela Szymaniec" userId="6b3a8c98-8d9f-4a63-a940-6b50f64a1b20" providerId="ADAL" clId="{DD146BA6-6C5C-4B85-A5CA-ED8AF487F27C}" dt="2026-03-17T16:10:36.049" v="262"/>
          <ac:spMkLst>
            <pc:docMk/>
            <pc:sldMk cId="3752428330" sldId="280"/>
            <ac:spMk id="2" creationId="{B53754A7-1840-9F6D-FFDD-5B9F6E826153}"/>
          </ac:spMkLst>
        </pc:spChg>
        <pc:spChg chg="mod">
          <ac:chgData name="Izabela Szymaniec" userId="6b3a8c98-8d9f-4a63-a940-6b50f64a1b20" providerId="ADAL" clId="{DD146BA6-6C5C-4B85-A5CA-ED8AF487F27C}" dt="2026-03-17T16:11:07.089" v="266" actId="113"/>
          <ac:spMkLst>
            <pc:docMk/>
            <pc:sldMk cId="3752428330" sldId="280"/>
            <ac:spMk id="3" creationId="{5DD97C19-9645-47AB-6F40-9EC44EDCA62B}"/>
          </ac:spMkLst>
        </pc:spChg>
      </pc:sldChg>
      <pc:sldChg chg="addSp delSp modSp new mod ord modAnim">
        <pc:chgData name="Izabela Szymaniec" userId="6b3a8c98-8d9f-4a63-a940-6b50f64a1b20" providerId="ADAL" clId="{DD146BA6-6C5C-4B85-A5CA-ED8AF487F27C}" dt="2026-03-18T23:41:22.478" v="2017" actId="113"/>
        <pc:sldMkLst>
          <pc:docMk/>
          <pc:sldMk cId="4275764920" sldId="281"/>
        </pc:sldMkLst>
        <pc:spChg chg="mod">
          <ac:chgData name="Izabela Szymaniec" userId="6b3a8c98-8d9f-4a63-a940-6b50f64a1b20" providerId="ADAL" clId="{DD146BA6-6C5C-4B85-A5CA-ED8AF487F27C}" dt="2026-03-18T23:41:22.478" v="2017" actId="113"/>
          <ac:spMkLst>
            <pc:docMk/>
            <pc:sldMk cId="4275764920" sldId="281"/>
            <ac:spMk id="2" creationId="{2C6DB609-6D67-1EFC-A103-6546D0BCFBBC}"/>
          </ac:spMkLst>
        </pc:spChg>
        <pc:picChg chg="add mod">
          <ac:chgData name="Izabela Szymaniec" userId="6b3a8c98-8d9f-4a63-a940-6b50f64a1b20" providerId="ADAL" clId="{DD146BA6-6C5C-4B85-A5CA-ED8AF487F27C}" dt="2026-03-17T16:28:10.933" v="322" actId="1076"/>
          <ac:picMkLst>
            <pc:docMk/>
            <pc:sldMk cId="4275764920" sldId="281"/>
            <ac:picMk id="4" creationId="{5EE0486A-B49B-1DE5-9452-578742FE5622}"/>
          </ac:picMkLst>
        </pc:picChg>
      </pc:sldChg>
      <pc:sldChg chg="modSp new mod">
        <pc:chgData name="Izabela Szymaniec" userId="6b3a8c98-8d9f-4a63-a940-6b50f64a1b20" providerId="ADAL" clId="{DD146BA6-6C5C-4B85-A5CA-ED8AF487F27C}" dt="2026-03-18T23:39:40.837" v="1999" actId="113"/>
        <pc:sldMkLst>
          <pc:docMk/>
          <pc:sldMk cId="1261551238" sldId="282"/>
        </pc:sldMkLst>
        <pc:spChg chg="mod">
          <ac:chgData name="Izabela Szymaniec" userId="6b3a8c98-8d9f-4a63-a940-6b50f64a1b20" providerId="ADAL" clId="{DD146BA6-6C5C-4B85-A5CA-ED8AF487F27C}" dt="2026-03-18T23:39:40.837" v="1999" actId="113"/>
          <ac:spMkLst>
            <pc:docMk/>
            <pc:sldMk cId="1261551238" sldId="282"/>
            <ac:spMk id="2" creationId="{694581C9-33E2-02B3-DFA9-3A20F7DFFFC4}"/>
          </ac:spMkLst>
        </pc:spChg>
        <pc:spChg chg="mod">
          <ac:chgData name="Izabela Szymaniec" userId="6b3a8c98-8d9f-4a63-a940-6b50f64a1b20" providerId="ADAL" clId="{DD146BA6-6C5C-4B85-A5CA-ED8AF487F27C}" dt="2026-03-17T17:03:40.281" v="393" actId="113"/>
          <ac:spMkLst>
            <pc:docMk/>
            <pc:sldMk cId="1261551238" sldId="282"/>
            <ac:spMk id="3" creationId="{F8CEC8CD-041D-D6CD-F577-8F84BFE9137F}"/>
          </ac:spMkLst>
        </pc:spChg>
      </pc:sldChg>
      <pc:sldChg chg="modSp new mod">
        <pc:chgData name="Izabela Szymaniec" userId="6b3a8c98-8d9f-4a63-a940-6b50f64a1b20" providerId="ADAL" clId="{DD146BA6-6C5C-4B85-A5CA-ED8AF487F27C}" dt="2026-03-18T23:39:36.758" v="1998" actId="113"/>
        <pc:sldMkLst>
          <pc:docMk/>
          <pc:sldMk cId="80032814" sldId="283"/>
        </pc:sldMkLst>
        <pc:spChg chg="mod">
          <ac:chgData name="Izabela Szymaniec" userId="6b3a8c98-8d9f-4a63-a940-6b50f64a1b20" providerId="ADAL" clId="{DD146BA6-6C5C-4B85-A5CA-ED8AF487F27C}" dt="2026-03-18T23:39:36.758" v="1998" actId="113"/>
          <ac:spMkLst>
            <pc:docMk/>
            <pc:sldMk cId="80032814" sldId="283"/>
            <ac:spMk id="2" creationId="{88ACA3FA-49E0-F246-5249-0F4866011009}"/>
          </ac:spMkLst>
        </pc:spChg>
        <pc:spChg chg="mod">
          <ac:chgData name="Izabela Szymaniec" userId="6b3a8c98-8d9f-4a63-a940-6b50f64a1b20" providerId="ADAL" clId="{DD146BA6-6C5C-4B85-A5CA-ED8AF487F27C}" dt="2026-03-18T21:49:21.382" v="1145" actId="20577"/>
          <ac:spMkLst>
            <pc:docMk/>
            <pc:sldMk cId="80032814" sldId="283"/>
            <ac:spMk id="3" creationId="{D9FF6327-2FF0-B9D8-3F64-8027D82650D4}"/>
          </ac:spMkLst>
        </pc:spChg>
      </pc:sldChg>
      <pc:sldChg chg="modSp add mod ord">
        <pc:chgData name="Izabela Szymaniec" userId="6b3a8c98-8d9f-4a63-a940-6b50f64a1b20" providerId="ADAL" clId="{DD146BA6-6C5C-4B85-A5CA-ED8AF487F27C}" dt="2026-03-18T23:39:16.161" v="1995" actId="27636"/>
        <pc:sldMkLst>
          <pc:docMk/>
          <pc:sldMk cId="2651442117" sldId="284"/>
        </pc:sldMkLst>
        <pc:spChg chg="mod">
          <ac:chgData name="Izabela Szymaniec" userId="6b3a8c98-8d9f-4a63-a940-6b50f64a1b20" providerId="ADAL" clId="{DD146BA6-6C5C-4B85-A5CA-ED8AF487F27C}" dt="2026-03-18T23:39:16.161" v="1995" actId="27636"/>
          <ac:spMkLst>
            <pc:docMk/>
            <pc:sldMk cId="2651442117" sldId="284"/>
            <ac:spMk id="2" creationId="{00355B81-4AF4-6FCA-0A94-0745EE1DF7C7}"/>
          </ac:spMkLst>
        </pc:spChg>
        <pc:spChg chg="mod">
          <ac:chgData name="Izabela Szymaniec" userId="6b3a8c98-8d9f-4a63-a940-6b50f64a1b20" providerId="ADAL" clId="{DD146BA6-6C5C-4B85-A5CA-ED8AF487F27C}" dt="2026-03-18T21:21:10.701" v="1101" actId="20577"/>
          <ac:spMkLst>
            <pc:docMk/>
            <pc:sldMk cId="2651442117" sldId="284"/>
            <ac:spMk id="3" creationId="{B057C9D3-40D2-6AC6-1497-B07C0CF8F867}"/>
          </ac:spMkLst>
        </pc:spChg>
      </pc:sldChg>
      <pc:sldChg chg="modSp new mod ord">
        <pc:chgData name="Izabela Szymaniec" userId="6b3a8c98-8d9f-4a63-a940-6b50f64a1b20" providerId="ADAL" clId="{DD146BA6-6C5C-4B85-A5CA-ED8AF487F27C}" dt="2026-03-18T23:39:27.248" v="1997" actId="113"/>
        <pc:sldMkLst>
          <pc:docMk/>
          <pc:sldMk cId="216574571" sldId="285"/>
        </pc:sldMkLst>
        <pc:spChg chg="mod">
          <ac:chgData name="Izabela Szymaniec" userId="6b3a8c98-8d9f-4a63-a940-6b50f64a1b20" providerId="ADAL" clId="{DD146BA6-6C5C-4B85-A5CA-ED8AF487F27C}" dt="2026-03-18T23:39:27.248" v="1997" actId="113"/>
          <ac:spMkLst>
            <pc:docMk/>
            <pc:sldMk cId="216574571" sldId="285"/>
            <ac:spMk id="2" creationId="{D586CBDB-B497-BFB8-4D12-F61FA080043B}"/>
          </ac:spMkLst>
        </pc:spChg>
        <pc:spChg chg="mod">
          <ac:chgData name="Izabela Szymaniec" userId="6b3a8c98-8d9f-4a63-a940-6b50f64a1b20" providerId="ADAL" clId="{DD146BA6-6C5C-4B85-A5CA-ED8AF487F27C}" dt="2026-03-18T21:34:58.166" v="1110" actId="3626"/>
          <ac:spMkLst>
            <pc:docMk/>
            <pc:sldMk cId="216574571" sldId="285"/>
            <ac:spMk id="3" creationId="{051E8473-0A55-F575-D156-1A331F11A6DD}"/>
          </ac:spMkLst>
        </pc:spChg>
      </pc:sldChg>
      <pc:sldChg chg="modSp new mod ord">
        <pc:chgData name="Izabela Szymaniec" userId="6b3a8c98-8d9f-4a63-a940-6b50f64a1b20" providerId="ADAL" clId="{DD146BA6-6C5C-4B85-A5CA-ED8AF487F27C}" dt="2026-03-18T23:39:22.978" v="1996" actId="113"/>
        <pc:sldMkLst>
          <pc:docMk/>
          <pc:sldMk cId="2200260065" sldId="286"/>
        </pc:sldMkLst>
        <pc:spChg chg="mod">
          <ac:chgData name="Izabela Szymaniec" userId="6b3a8c98-8d9f-4a63-a940-6b50f64a1b20" providerId="ADAL" clId="{DD146BA6-6C5C-4B85-A5CA-ED8AF487F27C}" dt="2026-03-18T23:39:22.978" v="1996" actId="113"/>
          <ac:spMkLst>
            <pc:docMk/>
            <pc:sldMk cId="2200260065" sldId="286"/>
            <ac:spMk id="2" creationId="{080305CB-F289-1FB9-B738-CE97C7B3CAB8}"/>
          </ac:spMkLst>
        </pc:spChg>
        <pc:spChg chg="mod">
          <ac:chgData name="Izabela Szymaniec" userId="6b3a8c98-8d9f-4a63-a940-6b50f64a1b20" providerId="ADAL" clId="{DD146BA6-6C5C-4B85-A5CA-ED8AF487F27C}" dt="2026-03-18T22:08:17.057" v="1164" actId="3626"/>
          <ac:spMkLst>
            <pc:docMk/>
            <pc:sldMk cId="2200260065" sldId="286"/>
            <ac:spMk id="3" creationId="{A60AEF93-1B3C-A2A0-FE31-38EA700DE9A3}"/>
          </ac:spMkLst>
        </pc:spChg>
      </pc:sldChg>
      <pc:sldChg chg="modSp new mod ord">
        <pc:chgData name="Izabela Szymaniec" userId="6b3a8c98-8d9f-4a63-a940-6b50f64a1b20" providerId="ADAL" clId="{DD146BA6-6C5C-4B85-A5CA-ED8AF487F27C}" dt="2026-03-18T22:11:06.892" v="1183" actId="5793"/>
        <pc:sldMkLst>
          <pc:docMk/>
          <pc:sldMk cId="4230788150" sldId="287"/>
        </pc:sldMkLst>
        <pc:spChg chg="mod">
          <ac:chgData name="Izabela Szymaniec" userId="6b3a8c98-8d9f-4a63-a940-6b50f64a1b20" providerId="ADAL" clId="{DD146BA6-6C5C-4B85-A5CA-ED8AF487F27C}" dt="2026-03-18T22:09:38.839" v="1174" actId="14100"/>
          <ac:spMkLst>
            <pc:docMk/>
            <pc:sldMk cId="4230788150" sldId="287"/>
            <ac:spMk id="2" creationId="{10C8D0B8-B313-1B72-FB50-4C3BFC77A32D}"/>
          </ac:spMkLst>
        </pc:spChg>
        <pc:spChg chg="mod">
          <ac:chgData name="Izabela Szymaniec" userId="6b3a8c98-8d9f-4a63-a940-6b50f64a1b20" providerId="ADAL" clId="{DD146BA6-6C5C-4B85-A5CA-ED8AF487F27C}" dt="2026-03-18T22:11:06.892" v="1183" actId="5793"/>
          <ac:spMkLst>
            <pc:docMk/>
            <pc:sldMk cId="4230788150" sldId="287"/>
            <ac:spMk id="3" creationId="{37D66513-C11F-2595-C15C-B2EAEFB578B5}"/>
          </ac:spMkLst>
        </pc:spChg>
      </pc:sldChg>
      <pc:sldChg chg="modSp new mod">
        <pc:chgData name="Izabela Szymaniec" userId="6b3a8c98-8d9f-4a63-a940-6b50f64a1b20" providerId="ADAL" clId="{DD146BA6-6C5C-4B85-A5CA-ED8AF487F27C}" dt="2026-03-18T23:39:12.500" v="1993" actId="113"/>
        <pc:sldMkLst>
          <pc:docMk/>
          <pc:sldMk cId="4184521656" sldId="288"/>
        </pc:sldMkLst>
        <pc:spChg chg="mod">
          <ac:chgData name="Izabela Szymaniec" userId="6b3a8c98-8d9f-4a63-a940-6b50f64a1b20" providerId="ADAL" clId="{DD146BA6-6C5C-4B85-A5CA-ED8AF487F27C}" dt="2026-03-18T23:39:12.500" v="1993" actId="113"/>
          <ac:spMkLst>
            <pc:docMk/>
            <pc:sldMk cId="4184521656" sldId="288"/>
            <ac:spMk id="2" creationId="{15C8585A-E621-22F7-3520-3AA675167E24}"/>
          </ac:spMkLst>
        </pc:spChg>
        <pc:spChg chg="mod">
          <ac:chgData name="Izabela Szymaniec" userId="6b3a8c98-8d9f-4a63-a940-6b50f64a1b20" providerId="ADAL" clId="{DD146BA6-6C5C-4B85-A5CA-ED8AF487F27C}" dt="2026-03-18T22:35:10.974" v="1363" actId="20577"/>
          <ac:spMkLst>
            <pc:docMk/>
            <pc:sldMk cId="4184521656" sldId="288"/>
            <ac:spMk id="3" creationId="{77A6294B-D5A9-8AC8-A2BD-BE1BF223F3C9}"/>
          </ac:spMkLst>
        </pc:spChg>
      </pc:sldChg>
      <pc:sldChg chg="addSp delSp modSp new mod">
        <pc:chgData name="Izabela Szymaniec" userId="6b3a8c98-8d9f-4a63-a940-6b50f64a1b20" providerId="ADAL" clId="{DD146BA6-6C5C-4B85-A5CA-ED8AF487F27C}" dt="2026-03-19T17:18:32.825" v="2201" actId="20577"/>
        <pc:sldMkLst>
          <pc:docMk/>
          <pc:sldMk cId="3685027793" sldId="289"/>
        </pc:sldMkLst>
        <pc:spChg chg="mod">
          <ac:chgData name="Izabela Szymaniec" userId="6b3a8c98-8d9f-4a63-a940-6b50f64a1b20" providerId="ADAL" clId="{DD146BA6-6C5C-4B85-A5CA-ED8AF487F27C}" dt="2026-03-19T17:17:21.653" v="2138" actId="14100"/>
          <ac:spMkLst>
            <pc:docMk/>
            <pc:sldMk cId="3685027793" sldId="289"/>
            <ac:spMk id="2" creationId="{1380916B-8B68-FE07-E5EF-48BD5002D81A}"/>
          </ac:spMkLst>
        </pc:spChg>
        <pc:spChg chg="add del mod">
          <ac:chgData name="Izabela Szymaniec" userId="6b3a8c98-8d9f-4a63-a940-6b50f64a1b20" providerId="ADAL" clId="{DD146BA6-6C5C-4B85-A5CA-ED8AF487F27C}" dt="2026-03-19T17:18:32.825" v="2201" actId="20577"/>
          <ac:spMkLst>
            <pc:docMk/>
            <pc:sldMk cId="3685027793" sldId="289"/>
            <ac:spMk id="3" creationId="{145BB2EE-8C67-EE09-141B-C848454E7260}"/>
          </ac:spMkLst>
        </pc:spChg>
        <pc:graphicFrameChg chg="add mod modGraphic">
          <ac:chgData name="Izabela Szymaniec" userId="6b3a8c98-8d9f-4a63-a940-6b50f64a1b20" providerId="ADAL" clId="{DD146BA6-6C5C-4B85-A5CA-ED8AF487F27C}" dt="2026-03-18T22:25:35.648" v="1249"/>
          <ac:graphicFrameMkLst>
            <pc:docMk/>
            <pc:sldMk cId="3685027793" sldId="289"/>
            <ac:graphicFrameMk id="4" creationId="{1562752C-2589-F4E2-B72B-F24014FAC6F2}"/>
          </ac:graphicFrameMkLst>
        </pc:graphicFrameChg>
      </pc:sldChg>
      <pc:sldChg chg="modSp new mod">
        <pc:chgData name="Izabela Szymaniec" userId="6b3a8c98-8d9f-4a63-a940-6b50f64a1b20" providerId="ADAL" clId="{DD146BA6-6C5C-4B85-A5CA-ED8AF487F27C}" dt="2026-03-18T23:39:08.351" v="1992" actId="113"/>
        <pc:sldMkLst>
          <pc:docMk/>
          <pc:sldMk cId="2745925031" sldId="290"/>
        </pc:sldMkLst>
        <pc:spChg chg="mod">
          <ac:chgData name="Izabela Szymaniec" userId="6b3a8c98-8d9f-4a63-a940-6b50f64a1b20" providerId="ADAL" clId="{DD146BA6-6C5C-4B85-A5CA-ED8AF487F27C}" dt="2026-03-18T23:39:08.351" v="1992" actId="113"/>
          <ac:spMkLst>
            <pc:docMk/>
            <pc:sldMk cId="2745925031" sldId="290"/>
            <ac:spMk id="2" creationId="{B5157850-D55F-417F-CAD2-056BF774E07F}"/>
          </ac:spMkLst>
        </pc:spChg>
        <pc:spChg chg="mod">
          <ac:chgData name="Izabela Szymaniec" userId="6b3a8c98-8d9f-4a63-a940-6b50f64a1b20" providerId="ADAL" clId="{DD146BA6-6C5C-4B85-A5CA-ED8AF487F27C}" dt="2026-03-18T22:39:12.193" v="1393"/>
          <ac:spMkLst>
            <pc:docMk/>
            <pc:sldMk cId="2745925031" sldId="290"/>
            <ac:spMk id="3" creationId="{2C687DA9-BFD1-D4BF-2A4D-E32D247A5FBC}"/>
          </ac:spMkLst>
        </pc:spChg>
      </pc:sldChg>
      <pc:sldChg chg="modSp new mod">
        <pc:chgData name="Izabela Szymaniec" userId="6b3a8c98-8d9f-4a63-a940-6b50f64a1b20" providerId="ADAL" clId="{DD146BA6-6C5C-4B85-A5CA-ED8AF487F27C}" dt="2026-03-18T23:38:58.824" v="1990" actId="113"/>
        <pc:sldMkLst>
          <pc:docMk/>
          <pc:sldMk cId="2648662143" sldId="291"/>
        </pc:sldMkLst>
        <pc:spChg chg="mod">
          <ac:chgData name="Izabela Szymaniec" userId="6b3a8c98-8d9f-4a63-a940-6b50f64a1b20" providerId="ADAL" clId="{DD146BA6-6C5C-4B85-A5CA-ED8AF487F27C}" dt="2026-03-18T23:38:58.824" v="1990" actId="113"/>
          <ac:spMkLst>
            <pc:docMk/>
            <pc:sldMk cId="2648662143" sldId="291"/>
            <ac:spMk id="2" creationId="{177EAAC4-63CF-C766-3BBA-BA38BC4D5F20}"/>
          </ac:spMkLst>
        </pc:spChg>
        <pc:spChg chg="mod">
          <ac:chgData name="Izabela Szymaniec" userId="6b3a8c98-8d9f-4a63-a940-6b50f64a1b20" providerId="ADAL" clId="{DD146BA6-6C5C-4B85-A5CA-ED8AF487F27C}" dt="2026-03-18T23:23:14.651" v="1910" actId="27636"/>
          <ac:spMkLst>
            <pc:docMk/>
            <pc:sldMk cId="2648662143" sldId="291"/>
            <ac:spMk id="3" creationId="{825F8E8A-34B0-70CA-5420-CC6E3A974EE4}"/>
          </ac:spMkLst>
        </pc:spChg>
      </pc:sldChg>
      <pc:sldChg chg="modSp new mod">
        <pc:chgData name="Izabela Szymaniec" userId="6b3a8c98-8d9f-4a63-a940-6b50f64a1b20" providerId="ADAL" clId="{DD146BA6-6C5C-4B85-A5CA-ED8AF487F27C}" dt="2026-03-19T00:04:19.237" v="2137" actId="113"/>
        <pc:sldMkLst>
          <pc:docMk/>
          <pc:sldMk cId="1244321788" sldId="292"/>
        </pc:sldMkLst>
        <pc:spChg chg="mod">
          <ac:chgData name="Izabela Szymaniec" userId="6b3a8c98-8d9f-4a63-a940-6b50f64a1b20" providerId="ADAL" clId="{DD146BA6-6C5C-4B85-A5CA-ED8AF487F27C}" dt="2026-03-18T23:38:54.667" v="1989" actId="113"/>
          <ac:spMkLst>
            <pc:docMk/>
            <pc:sldMk cId="1244321788" sldId="292"/>
            <ac:spMk id="2" creationId="{0CE20535-38B7-E848-FCA4-4EB177EB0F73}"/>
          </ac:spMkLst>
        </pc:spChg>
        <pc:spChg chg="mod">
          <ac:chgData name="Izabela Szymaniec" userId="6b3a8c98-8d9f-4a63-a940-6b50f64a1b20" providerId="ADAL" clId="{DD146BA6-6C5C-4B85-A5CA-ED8AF487F27C}" dt="2026-03-19T00:04:19.237" v="2137" actId="113"/>
          <ac:spMkLst>
            <pc:docMk/>
            <pc:sldMk cId="1244321788" sldId="292"/>
            <ac:spMk id="3" creationId="{68207BB2-8CB6-726D-D15B-B3045EE16800}"/>
          </ac:spMkLst>
        </pc:spChg>
      </pc:sldChg>
      <pc:sldChg chg="addSp delSp modSp new mod">
        <pc:chgData name="Izabela Szymaniec" userId="6b3a8c98-8d9f-4a63-a940-6b50f64a1b20" providerId="ADAL" clId="{DD146BA6-6C5C-4B85-A5CA-ED8AF487F27C}" dt="2026-03-18T23:51:44.363" v="2080" actId="1076"/>
        <pc:sldMkLst>
          <pc:docMk/>
          <pc:sldMk cId="3859055643" sldId="293"/>
        </pc:sldMkLst>
        <pc:spChg chg="mod">
          <ac:chgData name="Izabela Szymaniec" userId="6b3a8c98-8d9f-4a63-a940-6b50f64a1b20" providerId="ADAL" clId="{DD146BA6-6C5C-4B85-A5CA-ED8AF487F27C}" dt="2026-03-18T23:48:12.953" v="2055" actId="20577"/>
          <ac:spMkLst>
            <pc:docMk/>
            <pc:sldMk cId="3859055643" sldId="293"/>
            <ac:spMk id="2" creationId="{640AA711-BCF5-B19B-F04B-38481BA21778}"/>
          </ac:spMkLst>
        </pc:spChg>
        <pc:spChg chg="mod">
          <ac:chgData name="Izabela Szymaniec" userId="6b3a8c98-8d9f-4a63-a940-6b50f64a1b20" providerId="ADAL" clId="{DD146BA6-6C5C-4B85-A5CA-ED8AF487F27C}" dt="2026-03-18T23:49:09.920" v="2071" actId="20577"/>
          <ac:spMkLst>
            <pc:docMk/>
            <pc:sldMk cId="3859055643" sldId="293"/>
            <ac:spMk id="3" creationId="{0E8C6432-F7D3-7B00-834D-BA4EC1DEA987}"/>
          </ac:spMkLst>
        </pc:spChg>
        <pc:picChg chg="add del mod">
          <ac:chgData name="Izabela Szymaniec" userId="6b3a8c98-8d9f-4a63-a940-6b50f64a1b20" providerId="ADAL" clId="{DD146BA6-6C5C-4B85-A5CA-ED8AF487F27C}" dt="2026-03-18T23:51:20.134" v="2075" actId="478"/>
          <ac:picMkLst>
            <pc:docMk/>
            <pc:sldMk cId="3859055643" sldId="293"/>
            <ac:picMk id="5" creationId="{E628D2D7-3F4B-3A65-6DFB-440A80A4D9CD}"/>
          </ac:picMkLst>
        </pc:picChg>
        <pc:picChg chg="add mod">
          <ac:chgData name="Izabela Szymaniec" userId="6b3a8c98-8d9f-4a63-a940-6b50f64a1b20" providerId="ADAL" clId="{DD146BA6-6C5C-4B85-A5CA-ED8AF487F27C}" dt="2026-03-18T23:51:44.363" v="2080" actId="1076"/>
          <ac:picMkLst>
            <pc:docMk/>
            <pc:sldMk cId="3859055643" sldId="293"/>
            <ac:picMk id="7" creationId="{0E583D35-6E9A-9698-8638-9822B583B37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325837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162067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375792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4171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367436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B9AA181-B926-46C8-BA7B-CB2B8D4740A0}" type="datetimeFigureOut">
              <a:rPr lang="pl-PL" smtClean="0"/>
              <a:t>19.03.2026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2125508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B9AA181-B926-46C8-BA7B-CB2B8D4740A0}" type="datetimeFigureOut">
              <a:rPr lang="pl-PL" smtClean="0"/>
              <a:t>19.03.2026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4255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241425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192477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35572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249766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B9AA181-B926-46C8-BA7B-CB2B8D4740A0}" type="datetimeFigureOut">
              <a:rPr lang="pl-PL" smtClean="0"/>
              <a:t>19.03.2026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23819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317014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B9AA181-B926-46C8-BA7B-CB2B8D4740A0}" type="datetimeFigureOut">
              <a:rPr lang="pl-PL" smtClean="0"/>
              <a:t>19.03.2026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409242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B9AA181-B926-46C8-BA7B-CB2B8D4740A0}" type="datetimeFigureOut">
              <a:rPr lang="pl-PL" smtClean="0"/>
              <a:t>19.03.2026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237306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B9AA181-B926-46C8-BA7B-CB2B8D4740A0}" type="datetimeFigureOut">
              <a:rPr lang="pl-PL" smtClean="0"/>
              <a:t>19.03.2026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16077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584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9AA181-B926-46C8-BA7B-CB2B8D4740A0}" type="datetimeFigureOut">
              <a:rPr lang="pl-PL" smtClean="0"/>
              <a:t>19.03.2026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7EAB97F-603D-4464-A4E6-F8B18627D9EF}" type="slidenum">
              <a:rPr lang="pl-PL" smtClean="0"/>
              <a:t>‹#›</a:t>
            </a:fld>
            <a:endParaRPr lang="pl-PL"/>
          </a:p>
        </p:txBody>
      </p:sp>
    </p:spTree>
    <p:extLst>
      <p:ext uri="{BB962C8B-B14F-4D97-AF65-F5344CB8AC3E}">
        <p14:creationId xmlns:p14="http://schemas.microsoft.com/office/powerpoint/2010/main" val="412823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B9AA181-B926-46C8-BA7B-CB2B8D4740A0}" type="datetimeFigureOut">
              <a:rPr lang="pl-PL" smtClean="0"/>
              <a:t>19.03.2026</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7EAB97F-603D-4464-A4E6-F8B18627D9EF}" type="slidenum">
              <a:rPr lang="pl-PL" smtClean="0"/>
              <a:t>‹#›</a:t>
            </a:fld>
            <a:endParaRPr lang="pl-PL"/>
          </a:p>
        </p:txBody>
      </p:sp>
    </p:spTree>
    <p:extLst>
      <p:ext uri="{BB962C8B-B14F-4D97-AF65-F5344CB8AC3E}">
        <p14:creationId xmlns:p14="http://schemas.microsoft.com/office/powerpoint/2010/main" val="8908271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zus.pl/-/jak-dokonac-zgloszenia-ubezpieczonego#elexp-2-zakladk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zus.pl/o-zus/kontakt/lista-jednostek-z-urzedomatami" TargetMode="External"/><Relationship Id="rId2" Type="http://schemas.openxmlformats.org/officeDocument/2006/relationships/hyperlink" Target="https://www.zus.pl/-/jak-dokonac-zgloszenia-ubezpieczonego#elexp-3-zakladk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zus.pl/-/jak-dokonac-zgloszenia-ubezpieczonego#elexp-4-zakladk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Qevdpgkiao?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dNaWFmA1v70?si=-aa7dxDoPKVSQvM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zus.pl/ezus/rejestracja" TargetMode="External"/><Relationship Id="rId2" Type="http://schemas.openxmlformats.org/officeDocument/2006/relationships/hyperlink" Target="https://www.zus.p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v.pl/web/profilzaufan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cert.p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nistyle.pl/artykul/platnik-podpis-elektroniczny-kwalifikowany-zus/" TargetMode="External"/><Relationship Id="rId2" Type="http://schemas.openxmlformats.org/officeDocument/2006/relationships/hyperlink" Target="https://youtu.be/oPoGnvf8mIQ?si=2uQNoSD728pOdfK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zus.pl/wzory-formularzy/firmy/dokumenty-zgloszeniowe-i-rozliczeniow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infor.pl/p/_files/37177000/1-praktyczna-obsluga-programu-platnik-3717651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3140E8-E699-B0D1-475B-AAF4393B83AC}"/>
              </a:ext>
            </a:extLst>
          </p:cNvPr>
          <p:cNvSpPr>
            <a:spLocks noGrp="1"/>
          </p:cNvSpPr>
          <p:nvPr>
            <p:ph type="ctrTitle"/>
          </p:nvPr>
        </p:nvSpPr>
        <p:spPr/>
        <p:txBody>
          <a:bodyPr/>
          <a:lstStyle/>
          <a:p>
            <a:r>
              <a:rPr lang="pl-PL" b="1" dirty="0"/>
              <a:t>Podstawy obsługi programu Płatnik</a:t>
            </a:r>
          </a:p>
        </p:txBody>
      </p:sp>
      <p:sp>
        <p:nvSpPr>
          <p:cNvPr id="3" name="Podtytuł 2">
            <a:extLst>
              <a:ext uri="{FF2B5EF4-FFF2-40B4-BE49-F238E27FC236}">
                <a16:creationId xmlns:a16="http://schemas.microsoft.com/office/drawing/2014/main" id="{E705703A-0906-C5E6-E7D7-7D72FF5CEEE3}"/>
              </a:ext>
            </a:extLst>
          </p:cNvPr>
          <p:cNvSpPr>
            <a:spLocks noGrp="1"/>
          </p:cNvSpPr>
          <p:nvPr>
            <p:ph type="subTitle" idx="1"/>
          </p:nvPr>
        </p:nvSpPr>
        <p:spPr/>
        <p:txBody>
          <a:bodyPr/>
          <a:lstStyle/>
          <a:p>
            <a:r>
              <a:rPr lang="pl-PL" dirty="0"/>
              <a:t>Izabela Szymaniec</a:t>
            </a:r>
          </a:p>
        </p:txBody>
      </p:sp>
    </p:spTree>
    <p:extLst>
      <p:ext uri="{BB962C8B-B14F-4D97-AF65-F5344CB8AC3E}">
        <p14:creationId xmlns:p14="http://schemas.microsoft.com/office/powerpoint/2010/main" val="86338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FDC0D-FD96-1D4D-2DB6-0B6FB597226F}"/>
              </a:ext>
            </a:extLst>
          </p:cNvPr>
          <p:cNvSpPr>
            <a:spLocks noGrp="1"/>
          </p:cNvSpPr>
          <p:nvPr>
            <p:ph type="title"/>
          </p:nvPr>
        </p:nvSpPr>
        <p:spPr>
          <a:xfrm>
            <a:off x="913775" y="618518"/>
            <a:ext cx="10364451" cy="786950"/>
          </a:xfrm>
        </p:spPr>
        <p:txBody>
          <a:bodyPr/>
          <a:lstStyle/>
          <a:p>
            <a:r>
              <a:rPr lang="pl-PL" b="1" dirty="0"/>
              <a:t>Działalność nieewidencjonowana</a:t>
            </a:r>
          </a:p>
        </p:txBody>
      </p:sp>
      <p:sp>
        <p:nvSpPr>
          <p:cNvPr id="3" name="Symbol zastępczy zawartości 2">
            <a:extLst>
              <a:ext uri="{FF2B5EF4-FFF2-40B4-BE49-F238E27FC236}">
                <a16:creationId xmlns:a16="http://schemas.microsoft.com/office/drawing/2014/main" id="{1D3382DD-E64B-AA6B-58A3-2CF3284B0579}"/>
              </a:ext>
            </a:extLst>
          </p:cNvPr>
          <p:cNvSpPr>
            <a:spLocks noGrp="1"/>
          </p:cNvSpPr>
          <p:nvPr>
            <p:ph sz="quarter" idx="13"/>
          </p:nvPr>
        </p:nvSpPr>
        <p:spPr>
          <a:xfrm>
            <a:off x="913774" y="1862668"/>
            <a:ext cx="10363826" cy="4504266"/>
          </a:xfrm>
        </p:spPr>
        <p:txBody>
          <a:bodyPr>
            <a:normAutofit fontScale="85000" lnSpcReduction="20000"/>
          </a:bodyPr>
          <a:lstStyle/>
          <a:p>
            <a:r>
              <a:rPr lang="pl-PL" dirty="0"/>
              <a:t>Działalność nierejestrowa (nierejestrowana, nieewidencjonowana) to </a:t>
            </a:r>
            <a:r>
              <a:rPr lang="pl-PL" b="1" dirty="0"/>
              <a:t>drobna działalność zarobkowa osób fizycznych, która nie wymaga</a:t>
            </a:r>
            <a:r>
              <a:rPr lang="pl-PL" dirty="0"/>
              <a:t> rejestracji firmy. Prowadzenie takiej działalności nie wymaga </a:t>
            </a:r>
            <a:r>
              <a:rPr lang="pl-PL" b="1" dirty="0"/>
              <a:t>wpisu do CEIDG</a:t>
            </a:r>
            <a:r>
              <a:rPr lang="pl-PL" dirty="0"/>
              <a:t>, czyli Centralnej Ewidencji i Informacji o Działalności Gospodarczej.</a:t>
            </a:r>
          </a:p>
          <a:p>
            <a:r>
              <a:rPr lang="pl-PL" dirty="0"/>
              <a:t>Działalność </a:t>
            </a:r>
            <a:r>
              <a:rPr lang="pl-PL" b="1" dirty="0"/>
              <a:t>nierejestrowa</a:t>
            </a:r>
            <a:r>
              <a:rPr lang="pl-PL" dirty="0"/>
              <a:t>, nawet jeśli ma wszystkie kluczowe cechy działalności gospodarczej, to – o ile uzyskane przychody nie przekroczą w żadnym kwartale </a:t>
            </a:r>
            <a:r>
              <a:rPr lang="pl-PL" b="1" dirty="0"/>
              <a:t>225% minimalnego wynagrodzenia za pracę</a:t>
            </a:r>
            <a:r>
              <a:rPr lang="pl-PL" dirty="0"/>
              <a:t> – nie jest traktowana jak działalność gospodarcza.</a:t>
            </a:r>
          </a:p>
          <a:p>
            <a:r>
              <a:rPr lang="pl-PL" dirty="0"/>
              <a:t>Od 1 stycznia 2026 roku limit uprawniający do prowadzenia działalności nierejestrowej jest ustalany kwartalnie.</a:t>
            </a:r>
          </a:p>
          <a:p>
            <a:r>
              <a:rPr lang="pl-PL" dirty="0"/>
              <a:t>Limit kwartalnych przychodów dla działalności nierejestrowej w 2026 roku wynosi </a:t>
            </a:r>
            <a:r>
              <a:rPr lang="pl-PL" b="1" dirty="0"/>
              <a:t>10813,50 zł,</a:t>
            </a:r>
            <a:r>
              <a:rPr lang="pl-PL" dirty="0"/>
              <a:t> co odpowiada 225% minimalnego wynagrodzenia brutto z pracę (przy minimalnej płacy 4806 zł).</a:t>
            </a:r>
          </a:p>
          <a:p>
            <a:r>
              <a:rPr lang="pl-PL" dirty="0"/>
              <a:t>Jeśli prowadzisz drobną działalność nieewidencjonowaną (bez konieczności rejestracji w CEIDG), np. prowadzisz bloga, nie jesteś objęty ubezpieczeniami społecznymi, a co za tym idzie nie korzystasz z ochrony, którą gwarantują ubezpieczenia społeczne.</a:t>
            </a:r>
          </a:p>
          <a:p>
            <a:endParaRPr lang="pl-PL" dirty="0"/>
          </a:p>
          <a:p>
            <a:endParaRPr lang="pl-PL" dirty="0"/>
          </a:p>
          <a:p>
            <a:pPr marL="0" indent="0">
              <a:buNone/>
            </a:pPr>
            <a:endParaRPr lang="pl-PL" dirty="0"/>
          </a:p>
        </p:txBody>
      </p:sp>
    </p:spTree>
    <p:extLst>
      <p:ext uri="{BB962C8B-B14F-4D97-AF65-F5344CB8AC3E}">
        <p14:creationId xmlns:p14="http://schemas.microsoft.com/office/powerpoint/2010/main" val="370522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D79087-9ABB-AEAD-61C6-507025E08346}"/>
              </a:ext>
            </a:extLst>
          </p:cNvPr>
          <p:cNvSpPr>
            <a:spLocks noGrp="1"/>
          </p:cNvSpPr>
          <p:nvPr>
            <p:ph type="title"/>
          </p:nvPr>
        </p:nvSpPr>
        <p:spPr>
          <a:xfrm>
            <a:off x="913775" y="618517"/>
            <a:ext cx="10364451" cy="829283"/>
          </a:xfrm>
        </p:spPr>
        <p:txBody>
          <a:bodyPr/>
          <a:lstStyle/>
          <a:p>
            <a:r>
              <a:rPr lang="pl-PL" b="1" dirty="0"/>
              <a:t>Składki </a:t>
            </a:r>
            <a:r>
              <a:rPr lang="pl-PL" b="1" dirty="0" err="1"/>
              <a:t>zus</a:t>
            </a:r>
            <a:r>
              <a:rPr lang="pl-PL" b="1" dirty="0"/>
              <a:t> wspólników spółek</a:t>
            </a:r>
          </a:p>
        </p:txBody>
      </p:sp>
      <p:sp>
        <p:nvSpPr>
          <p:cNvPr id="3" name="Symbol zastępczy zawartości 2">
            <a:extLst>
              <a:ext uri="{FF2B5EF4-FFF2-40B4-BE49-F238E27FC236}">
                <a16:creationId xmlns:a16="http://schemas.microsoft.com/office/drawing/2014/main" id="{D023ED9C-DEA2-A09F-4208-65B9C7F529DD}"/>
              </a:ext>
            </a:extLst>
          </p:cNvPr>
          <p:cNvSpPr>
            <a:spLocks noGrp="1"/>
          </p:cNvSpPr>
          <p:nvPr>
            <p:ph sz="quarter" idx="13"/>
          </p:nvPr>
        </p:nvSpPr>
        <p:spPr>
          <a:xfrm>
            <a:off x="913774" y="1634068"/>
            <a:ext cx="10363826" cy="4157132"/>
          </a:xfrm>
        </p:spPr>
        <p:txBody>
          <a:bodyPr>
            <a:normAutofit fontScale="85000" lnSpcReduction="20000"/>
          </a:bodyPr>
          <a:lstStyle/>
          <a:p>
            <a:r>
              <a:rPr lang="pl-PL" b="1" dirty="0"/>
              <a:t>Podmioty podlegające obowiązkowym składkom ZUS</a:t>
            </a:r>
          </a:p>
          <a:p>
            <a:pPr marL="0" indent="0">
              <a:buNone/>
            </a:pPr>
            <a:r>
              <a:rPr lang="pl-PL" dirty="0"/>
              <a:t>System ubezpieczeń społecznych w Polsce obejmuje określone kategorie podmiotów prowadzących działalność gospodarczą. Obowiązkowym ubezpieczeniom społecznym z tytułu prowadzenia pozarolniczej działalności gospodarczej podlegają wyłącznie osoby fizyczne oraz wspólnicy spółek osobowych. Ta zasada ma kluczowe znaczenie dla zrozumienia całego systemu oskładkowania w kontekście różnych form prawnych prowadzenia działalności.</a:t>
            </a:r>
          </a:p>
          <a:p>
            <a:r>
              <a:rPr lang="pl-PL" b="1" dirty="0"/>
              <a:t>Podstawowe kategorie podmiotów oskładkowanych:</a:t>
            </a:r>
          </a:p>
          <a:p>
            <a:pPr>
              <a:buFont typeface="Wingdings" panose="05000000000000000000" pitchFamily="2" charset="2"/>
              <a:buChar char="Ø"/>
            </a:pPr>
            <a:r>
              <a:rPr lang="pl-PL" dirty="0"/>
              <a:t>Osoby fizyczne prowadzące pozarolniczą działalność gospodarczą</a:t>
            </a:r>
          </a:p>
          <a:p>
            <a:pPr>
              <a:buFont typeface="Wingdings" panose="05000000000000000000" pitchFamily="2" charset="2"/>
              <a:buChar char="Ø"/>
            </a:pPr>
            <a:r>
              <a:rPr lang="pl-PL" dirty="0"/>
              <a:t>Wspólnicy spółek jawnych</a:t>
            </a:r>
          </a:p>
          <a:p>
            <a:pPr>
              <a:buFont typeface="Wingdings" panose="05000000000000000000" pitchFamily="2" charset="2"/>
              <a:buChar char="Ø"/>
            </a:pPr>
            <a:r>
              <a:rPr lang="pl-PL" dirty="0"/>
              <a:t>Wspólnicy spółek partnerskich</a:t>
            </a:r>
          </a:p>
          <a:p>
            <a:pPr>
              <a:buFont typeface="Wingdings" panose="05000000000000000000" pitchFamily="2" charset="2"/>
              <a:buChar char="Ø"/>
            </a:pPr>
            <a:r>
              <a:rPr lang="pl-PL" dirty="0"/>
              <a:t>Komplementariusze w spółkach komandytowych i komandytowo-akcyjnych</a:t>
            </a:r>
          </a:p>
          <a:p>
            <a:pPr>
              <a:buFont typeface="Wingdings" panose="05000000000000000000" pitchFamily="2" charset="2"/>
              <a:buChar char="Ø"/>
            </a:pPr>
            <a:r>
              <a:rPr lang="pl-PL" dirty="0"/>
              <a:t>Wspólnicy jednoosobowych spółek z ograniczoną odpowiedzialnością</a:t>
            </a:r>
          </a:p>
          <a:p>
            <a:pPr marL="0" indent="0">
              <a:buNone/>
            </a:pPr>
            <a:endParaRPr lang="pl-PL" dirty="0"/>
          </a:p>
        </p:txBody>
      </p:sp>
    </p:spTree>
    <p:extLst>
      <p:ext uri="{BB962C8B-B14F-4D97-AF65-F5344CB8AC3E}">
        <p14:creationId xmlns:p14="http://schemas.microsoft.com/office/powerpoint/2010/main" val="377538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F53E66-2D26-9AAF-1A08-12DD24D85920}"/>
              </a:ext>
            </a:extLst>
          </p:cNvPr>
          <p:cNvSpPr>
            <a:spLocks noGrp="1"/>
          </p:cNvSpPr>
          <p:nvPr>
            <p:ph type="title"/>
          </p:nvPr>
        </p:nvSpPr>
        <p:spPr>
          <a:xfrm>
            <a:off x="913775" y="618518"/>
            <a:ext cx="10364451" cy="947816"/>
          </a:xfrm>
        </p:spPr>
        <p:txBody>
          <a:bodyPr/>
          <a:lstStyle/>
          <a:p>
            <a:r>
              <a:rPr lang="pl-PL" b="1" dirty="0"/>
              <a:t>Terminy płatności i konsekwencje</a:t>
            </a:r>
            <a:endParaRPr lang="pl-PL" dirty="0"/>
          </a:p>
        </p:txBody>
      </p:sp>
      <p:sp>
        <p:nvSpPr>
          <p:cNvPr id="3" name="Symbol zastępczy zawartości 2">
            <a:extLst>
              <a:ext uri="{FF2B5EF4-FFF2-40B4-BE49-F238E27FC236}">
                <a16:creationId xmlns:a16="http://schemas.microsoft.com/office/drawing/2014/main" id="{1A35BB1C-AC30-C9A7-74B6-41E1C95D2BCE}"/>
              </a:ext>
            </a:extLst>
          </p:cNvPr>
          <p:cNvSpPr>
            <a:spLocks noGrp="1"/>
          </p:cNvSpPr>
          <p:nvPr>
            <p:ph sz="quarter" idx="13"/>
          </p:nvPr>
        </p:nvSpPr>
        <p:spPr>
          <a:xfrm>
            <a:off x="913774" y="1566334"/>
            <a:ext cx="10363826" cy="4224865"/>
          </a:xfrm>
        </p:spPr>
        <p:txBody>
          <a:bodyPr>
            <a:normAutofit fontScale="85000" lnSpcReduction="20000"/>
          </a:bodyPr>
          <a:lstStyle/>
          <a:p>
            <a:r>
              <a:rPr lang="pl-PL" b="1" dirty="0"/>
              <a:t>do 5. dnia następnego miesiąca </a:t>
            </a:r>
            <a:r>
              <a:rPr lang="pl-PL" dirty="0"/>
              <a:t>– jednostki budżetowe i samorządowe zakłady budżetowe,</a:t>
            </a:r>
          </a:p>
          <a:p>
            <a:r>
              <a:rPr lang="pl-PL" b="1" dirty="0"/>
              <a:t>do 15. dnia następnego miesiąca </a:t>
            </a:r>
            <a:r>
              <a:rPr lang="pl-PL" dirty="0"/>
              <a:t>– płatnicy posiadający osobowość prawną, m.in.: spółki kapitałowe (spółki akcyjne i spółki z o.o.), spółdzielnie, stowarzyszenia, fundacje, jednostki samorządu terytorialnego, uczelnie wyższe, Kościoły, ZUS, ZOZ, itp.,</a:t>
            </a:r>
          </a:p>
          <a:p>
            <a:r>
              <a:rPr lang="pl-PL" b="1" dirty="0"/>
              <a:t>do 20. dnia następnego miesiąca </a:t>
            </a:r>
            <a:r>
              <a:rPr lang="pl-PL" dirty="0"/>
              <a:t>– pozostali płatnicy składek, a więc płatnicy opłacający wyłącznie składki na własne ubezpieczenia (np. wspólnicy spółek), przedsiębiorcy i inne podmioty nieposiadające osobowości prawnej, które zatrudniają innych ubezpieczonych, w tym spółki osobowe (tj. spółki jawne, partnerskie, komandytowe, komandytowo-akcyjne).</a:t>
            </a:r>
          </a:p>
          <a:p>
            <a:r>
              <a:rPr lang="pl-PL" dirty="0"/>
              <a:t>Ważne!</a:t>
            </a:r>
            <a:br>
              <a:rPr lang="pl-PL" dirty="0"/>
            </a:br>
            <a:r>
              <a:rPr lang="pl-PL" dirty="0"/>
              <a:t>Jeżeli koniec tego terminu przypada w święto (dzień ustawowo wolny od pracy), sobotę lub niedzielę, to za ostatni dzień terminu uważa się następny dzień roboczy.</a:t>
            </a:r>
          </a:p>
          <a:p>
            <a:r>
              <a:rPr lang="pl-PL" dirty="0"/>
              <a:t>Nieuiszczenie składek skutkuje odsetkami, grzywną oraz utratą prawa do zasiłków chorobowych i świadczeń emerytalnych.</a:t>
            </a:r>
          </a:p>
          <a:p>
            <a:pPr marL="0" indent="0">
              <a:buNone/>
            </a:pPr>
            <a:endParaRPr lang="pl-PL" dirty="0"/>
          </a:p>
        </p:txBody>
      </p:sp>
    </p:spTree>
    <p:extLst>
      <p:ext uri="{BB962C8B-B14F-4D97-AF65-F5344CB8AC3E}">
        <p14:creationId xmlns:p14="http://schemas.microsoft.com/office/powerpoint/2010/main" val="158859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E64793-0B5F-6B6A-3A04-2F2FBCEDCAF8}"/>
              </a:ext>
            </a:extLst>
          </p:cNvPr>
          <p:cNvSpPr>
            <a:spLocks noGrp="1"/>
          </p:cNvSpPr>
          <p:nvPr>
            <p:ph type="title"/>
          </p:nvPr>
        </p:nvSpPr>
        <p:spPr>
          <a:xfrm>
            <a:off x="913775" y="618518"/>
            <a:ext cx="10364451" cy="812350"/>
          </a:xfrm>
        </p:spPr>
        <p:txBody>
          <a:bodyPr/>
          <a:lstStyle/>
          <a:p>
            <a:r>
              <a:rPr lang="pl-PL" b="1" dirty="0"/>
              <a:t>Sposób opłacania składek </a:t>
            </a:r>
            <a:r>
              <a:rPr lang="pl-PL" b="1" dirty="0" err="1"/>
              <a:t>zus</a:t>
            </a:r>
            <a:endParaRPr lang="pl-PL" b="1" dirty="0"/>
          </a:p>
        </p:txBody>
      </p:sp>
      <p:sp>
        <p:nvSpPr>
          <p:cNvPr id="3" name="Symbol zastępczy zawartości 2">
            <a:extLst>
              <a:ext uri="{FF2B5EF4-FFF2-40B4-BE49-F238E27FC236}">
                <a16:creationId xmlns:a16="http://schemas.microsoft.com/office/drawing/2014/main" id="{626F79D0-9783-37A8-27E6-4F8B8AA6F4E1}"/>
              </a:ext>
            </a:extLst>
          </p:cNvPr>
          <p:cNvSpPr>
            <a:spLocks noGrp="1"/>
          </p:cNvSpPr>
          <p:nvPr>
            <p:ph sz="quarter" idx="13"/>
          </p:nvPr>
        </p:nvSpPr>
        <p:spPr>
          <a:xfrm>
            <a:off x="913774" y="1532468"/>
            <a:ext cx="10363826" cy="4258732"/>
          </a:xfrm>
        </p:spPr>
        <p:txBody>
          <a:bodyPr>
            <a:normAutofit fontScale="85000" lnSpcReduction="10000"/>
          </a:bodyPr>
          <a:lstStyle/>
          <a:p>
            <a:r>
              <a:rPr lang="pl-PL" b="1" dirty="0"/>
              <a:t>Wszystkie składki opłacisz jednym zwykłym przelewem na swój numer rachunku składkowego (NRS), który nada Ci ZUS. </a:t>
            </a:r>
            <a:endParaRPr lang="pl-PL" dirty="0"/>
          </a:p>
          <a:p>
            <a:r>
              <a:rPr lang="pl-PL" dirty="0"/>
              <a:t>Indywidualny numer rachunku składkowego składa się z 26 cyfr. W numerze tym jest zawarty numer identyfikujący ZUS i Ciebie, np. Twój numer NIP. </a:t>
            </a:r>
          </a:p>
          <a:p>
            <a:r>
              <a:rPr lang="pl-PL" dirty="0"/>
              <a:t>Informację o numerze rachunku składkowego ZUS wyśle listem na adres siedziby firmy albo na adres do korespondencji. Dlatego sprawdź, czy ZUS ma na pewno Twój aktualny adres. Jeśli nie dostaniesz informacji o numerze Twojego rachunku albo zgubisz list, możesz sprawdzić swój numer w wyszukiwarce na stronie www.eskladka.pl. Numer rachunku otrzymasz w każdej placówce ZUS lub w Centrum Kontaktu Klientów ZUS.</a:t>
            </a:r>
          </a:p>
          <a:p>
            <a:r>
              <a:rPr lang="pl-PL" dirty="0"/>
              <a:t>Jednym przelewem opłacasz wszystkie składki.</a:t>
            </a:r>
          </a:p>
          <a:p>
            <a:r>
              <a:rPr lang="pl-PL" dirty="0"/>
              <a:t>W przelewie musisz podać swój numer rachunku składkowego. Nie wpisujesz dodatkowych danych, m.in. swojego NIP, numeru REGON czy PESEL. </a:t>
            </a:r>
          </a:p>
        </p:txBody>
      </p:sp>
    </p:spTree>
    <p:extLst>
      <p:ext uri="{BB962C8B-B14F-4D97-AF65-F5344CB8AC3E}">
        <p14:creationId xmlns:p14="http://schemas.microsoft.com/office/powerpoint/2010/main" val="25386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3529DA-D1E8-9069-7A49-AA0B351AE32E}"/>
              </a:ext>
            </a:extLst>
          </p:cNvPr>
          <p:cNvSpPr>
            <a:spLocks noGrp="1"/>
          </p:cNvSpPr>
          <p:nvPr>
            <p:ph type="title"/>
          </p:nvPr>
        </p:nvSpPr>
        <p:spPr>
          <a:xfrm>
            <a:off x="913775" y="618518"/>
            <a:ext cx="10364451" cy="761550"/>
          </a:xfrm>
        </p:spPr>
        <p:txBody>
          <a:bodyPr/>
          <a:lstStyle/>
          <a:p>
            <a:r>
              <a:rPr lang="pl-PL" b="1" dirty="0"/>
              <a:t>Zgłoszenie do ubezpieczeń</a:t>
            </a:r>
          </a:p>
        </p:txBody>
      </p:sp>
      <p:sp>
        <p:nvSpPr>
          <p:cNvPr id="3" name="Symbol zastępczy zawartości 2">
            <a:extLst>
              <a:ext uri="{FF2B5EF4-FFF2-40B4-BE49-F238E27FC236}">
                <a16:creationId xmlns:a16="http://schemas.microsoft.com/office/drawing/2014/main" id="{912A6423-0E59-311E-DFC6-B01DD7B8BB0F}"/>
              </a:ext>
            </a:extLst>
          </p:cNvPr>
          <p:cNvSpPr>
            <a:spLocks noGrp="1"/>
          </p:cNvSpPr>
          <p:nvPr>
            <p:ph sz="quarter" idx="13"/>
          </p:nvPr>
        </p:nvSpPr>
        <p:spPr>
          <a:xfrm>
            <a:off x="913774" y="1507068"/>
            <a:ext cx="10363826" cy="4284132"/>
          </a:xfrm>
        </p:spPr>
        <p:txBody>
          <a:bodyPr/>
          <a:lstStyle/>
          <a:p>
            <a:pPr marL="0" indent="0">
              <a:lnSpc>
                <a:spcPct val="100000"/>
              </a:lnSpc>
              <a:spcBef>
                <a:spcPts val="100"/>
              </a:spcBef>
              <a:buNone/>
            </a:pPr>
            <a:r>
              <a:rPr lang="pl-PL" dirty="0"/>
              <a:t>Przy rejestracji </a:t>
            </a:r>
            <a:r>
              <a:rPr lang="pl-PL" spc="-10" dirty="0"/>
              <a:t>firmy </a:t>
            </a:r>
            <a:r>
              <a:rPr lang="pl-PL" dirty="0"/>
              <a:t>w </a:t>
            </a:r>
            <a:r>
              <a:rPr lang="pl-PL" spc="-10" dirty="0"/>
              <a:t>urzędzie gminy </a:t>
            </a:r>
            <a:r>
              <a:rPr lang="pl-PL" dirty="0"/>
              <a:t>lub</a:t>
            </a:r>
            <a:r>
              <a:rPr lang="pl-PL" spc="15" dirty="0"/>
              <a:t> </a:t>
            </a:r>
            <a:r>
              <a:rPr lang="pl-PL" dirty="0"/>
              <a:t>miasta (wraz z wnioskiem CEIDG-1) </a:t>
            </a:r>
            <a:r>
              <a:rPr lang="pl-PL" spc="-20" dirty="0"/>
              <a:t>możesz </a:t>
            </a:r>
            <a:r>
              <a:rPr lang="pl-PL" spc="-10" dirty="0"/>
              <a:t>też złożyć </a:t>
            </a:r>
            <a:r>
              <a:rPr lang="pl-PL" spc="-5" dirty="0"/>
              <a:t>odpowiednie  </a:t>
            </a:r>
            <a:r>
              <a:rPr lang="pl-PL" dirty="0"/>
              <a:t>dokumenty i</a:t>
            </a:r>
            <a:r>
              <a:rPr lang="pl-PL" spc="-5" dirty="0"/>
              <a:t> </a:t>
            </a:r>
            <a:r>
              <a:rPr lang="pl-PL" spc="-10" dirty="0"/>
              <a:t>zgłosić:</a:t>
            </a:r>
          </a:p>
          <a:p>
            <a:pPr marL="836295" marR="1644014" indent="-457200">
              <a:lnSpc>
                <a:spcPct val="100000"/>
              </a:lnSpc>
              <a:spcBef>
                <a:spcPts val="545"/>
              </a:spcBef>
              <a:buFont typeface="Wingdings" panose="05000000000000000000" pitchFamily="2" charset="2"/>
              <a:buChar char="v"/>
            </a:pPr>
            <a:r>
              <a:rPr lang="pl-PL" b="1" dirty="0">
                <a:cs typeface="Ubuntu"/>
              </a:rPr>
              <a:t>siebie </a:t>
            </a:r>
            <a:r>
              <a:rPr lang="pl-PL" dirty="0"/>
              <a:t>do </a:t>
            </a:r>
            <a:r>
              <a:rPr lang="pl-PL" spc="-5" dirty="0"/>
              <a:t>ubezpieczeń społecznych </a:t>
            </a:r>
            <a:r>
              <a:rPr lang="pl-PL" dirty="0"/>
              <a:t>i</a:t>
            </a:r>
            <a:r>
              <a:rPr lang="pl-PL" spc="-75" dirty="0"/>
              <a:t> </a:t>
            </a:r>
            <a:r>
              <a:rPr lang="pl-PL" spc="-5" dirty="0"/>
              <a:t>ubezpieczenia  </a:t>
            </a:r>
            <a:r>
              <a:rPr lang="pl-PL" spc="-10" dirty="0"/>
              <a:t>zdrowotnego (lub tylko do ubezpieczenia zdrowotnego</a:t>
            </a:r>
            <a:endParaRPr lang="pl-PL" dirty="0">
              <a:cs typeface="Ubuntu"/>
            </a:endParaRPr>
          </a:p>
          <a:p>
            <a:pPr marL="836295" indent="-457200">
              <a:lnSpc>
                <a:spcPct val="100000"/>
              </a:lnSpc>
              <a:spcBef>
                <a:spcPts val="565"/>
              </a:spcBef>
              <a:buFont typeface="Wingdings" panose="05000000000000000000" pitchFamily="2" charset="2"/>
              <a:buChar char="v"/>
            </a:pPr>
            <a:r>
              <a:rPr lang="pl-PL" b="1" spc="-15" dirty="0">
                <a:cs typeface="Ubuntu"/>
              </a:rPr>
              <a:t>członków </a:t>
            </a:r>
            <a:r>
              <a:rPr lang="pl-PL" b="1" spc="-5" dirty="0">
                <a:cs typeface="Ubuntu"/>
              </a:rPr>
              <a:t>swojej </a:t>
            </a:r>
            <a:r>
              <a:rPr lang="pl-PL" b="1" spc="-10" dirty="0">
                <a:cs typeface="Ubuntu"/>
              </a:rPr>
              <a:t>rodziny </a:t>
            </a:r>
            <a:r>
              <a:rPr lang="pl-PL" dirty="0"/>
              <a:t>do </a:t>
            </a:r>
            <a:r>
              <a:rPr lang="pl-PL" spc="-5" dirty="0"/>
              <a:t>ubezpieczenia</a:t>
            </a:r>
            <a:r>
              <a:rPr lang="pl-PL" spc="-15" dirty="0"/>
              <a:t> </a:t>
            </a:r>
            <a:r>
              <a:rPr lang="pl-PL" spc="-10" dirty="0"/>
              <a:t>zdrowotnego;</a:t>
            </a:r>
            <a:endParaRPr lang="pl-PL" dirty="0">
              <a:cs typeface="Ubuntu"/>
            </a:endParaRPr>
          </a:p>
          <a:p>
            <a:pPr marL="836295" marR="5080" indent="-457200">
              <a:lnSpc>
                <a:spcPct val="100000"/>
              </a:lnSpc>
              <a:spcBef>
                <a:spcPts val="570"/>
              </a:spcBef>
              <a:buFont typeface="Wingdings" panose="05000000000000000000" pitchFamily="2" charset="2"/>
              <a:buChar char="v"/>
            </a:pPr>
            <a:r>
              <a:rPr lang="pl-PL" b="1" spc="-5" dirty="0">
                <a:cs typeface="Ubuntu"/>
              </a:rPr>
              <a:t>zatrudnione </a:t>
            </a:r>
            <a:r>
              <a:rPr lang="pl-PL" b="1" spc="-10" dirty="0">
                <a:cs typeface="Ubuntu"/>
              </a:rPr>
              <a:t>osoby</a:t>
            </a:r>
            <a:r>
              <a:rPr lang="pl-PL" spc="-10" dirty="0"/>
              <a:t>, </a:t>
            </a:r>
            <a:r>
              <a:rPr lang="pl-PL" dirty="0"/>
              <a:t>m.in. </a:t>
            </a:r>
            <a:r>
              <a:rPr lang="pl-PL" spc="-20" dirty="0"/>
              <a:t>pracowników, </a:t>
            </a:r>
            <a:r>
              <a:rPr lang="pl-PL" spc="-10" dirty="0"/>
              <a:t>zleceniobiorców,</a:t>
            </a:r>
            <a:r>
              <a:rPr lang="pl-PL" spc="-120" dirty="0"/>
              <a:t> </a:t>
            </a:r>
            <a:r>
              <a:rPr lang="pl-PL" spc="-10" dirty="0"/>
              <a:t>osoby  </a:t>
            </a:r>
            <a:r>
              <a:rPr lang="pl-PL" dirty="0"/>
              <a:t>współpracujące, do </a:t>
            </a:r>
            <a:r>
              <a:rPr lang="pl-PL" spc="-5" dirty="0"/>
              <a:t>ubezpieczeń społecznych </a:t>
            </a:r>
            <a:r>
              <a:rPr lang="pl-PL" dirty="0"/>
              <a:t>i </a:t>
            </a:r>
            <a:r>
              <a:rPr lang="pl-PL" spc="-5" dirty="0"/>
              <a:t>ubezpieczenia  </a:t>
            </a:r>
            <a:r>
              <a:rPr lang="pl-PL" spc="-10" dirty="0"/>
              <a:t>zdrowotnego </a:t>
            </a:r>
            <a:r>
              <a:rPr lang="pl-PL" dirty="0"/>
              <a:t>albo </a:t>
            </a:r>
            <a:r>
              <a:rPr lang="pl-PL" spc="-15" dirty="0"/>
              <a:t>tylko </a:t>
            </a:r>
            <a:r>
              <a:rPr lang="pl-PL" dirty="0"/>
              <a:t>do </a:t>
            </a:r>
            <a:r>
              <a:rPr lang="pl-PL" spc="-5" dirty="0"/>
              <a:t>ubezpieczenia</a:t>
            </a:r>
            <a:r>
              <a:rPr lang="pl-PL" spc="5" dirty="0"/>
              <a:t> </a:t>
            </a:r>
            <a:r>
              <a:rPr lang="pl-PL" spc="-10" dirty="0"/>
              <a:t>zdrowotnego;</a:t>
            </a:r>
            <a:endParaRPr lang="pl-PL" dirty="0">
              <a:cs typeface="Ubuntu"/>
            </a:endParaRPr>
          </a:p>
          <a:p>
            <a:pPr marL="836295" marR="798830" indent="-457200">
              <a:lnSpc>
                <a:spcPct val="100000"/>
              </a:lnSpc>
              <a:spcBef>
                <a:spcPts val="565"/>
              </a:spcBef>
              <a:buFont typeface="Wingdings" panose="05000000000000000000" pitchFamily="2" charset="2"/>
              <a:buChar char="v"/>
            </a:pPr>
            <a:r>
              <a:rPr lang="pl-PL" b="1" spc="-15" dirty="0">
                <a:cs typeface="Ubuntu"/>
              </a:rPr>
              <a:t>członków </a:t>
            </a:r>
            <a:r>
              <a:rPr lang="pl-PL" b="1" spc="-10" dirty="0">
                <a:cs typeface="Ubuntu"/>
              </a:rPr>
              <a:t>rodziny zatrudnionych </a:t>
            </a:r>
            <a:r>
              <a:rPr lang="pl-PL" b="1" dirty="0">
                <a:cs typeface="Ubuntu"/>
              </a:rPr>
              <a:t>osób </a:t>
            </a:r>
            <a:r>
              <a:rPr lang="pl-PL" dirty="0"/>
              <a:t>do</a:t>
            </a:r>
            <a:r>
              <a:rPr lang="pl-PL" spc="-40" dirty="0"/>
              <a:t> </a:t>
            </a:r>
            <a:r>
              <a:rPr lang="pl-PL" spc="-5" dirty="0"/>
              <a:t>ubezpieczenia  </a:t>
            </a:r>
            <a:r>
              <a:rPr lang="pl-PL" spc="-10" dirty="0"/>
              <a:t>zdrowotnego.</a:t>
            </a:r>
            <a:endParaRPr lang="pl-PL" dirty="0">
              <a:cs typeface="Ubuntu"/>
            </a:endParaRPr>
          </a:p>
          <a:p>
            <a:pPr marL="0" indent="0">
              <a:buNone/>
            </a:pPr>
            <a:r>
              <a:rPr lang="pl-PL" dirty="0"/>
              <a:t>Zgłoszenia do ubezpieczeń oraz wszelkie zmiany np. wyrejestrowanie z ubezpieczeń należy dokonywać </a:t>
            </a:r>
            <a:r>
              <a:rPr lang="pl-PL" b="1" dirty="0"/>
              <a:t>w terminie 7 dni </a:t>
            </a:r>
            <a:r>
              <a:rPr lang="pl-PL" dirty="0"/>
              <a:t>od zaistnienia zdarzenia.</a:t>
            </a:r>
          </a:p>
        </p:txBody>
      </p:sp>
    </p:spTree>
    <p:extLst>
      <p:ext uri="{BB962C8B-B14F-4D97-AF65-F5344CB8AC3E}">
        <p14:creationId xmlns:p14="http://schemas.microsoft.com/office/powerpoint/2010/main" val="289356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7B3FE7-CCFA-CC4B-5FDA-9B593E3800B1}"/>
              </a:ext>
            </a:extLst>
          </p:cNvPr>
          <p:cNvSpPr>
            <a:spLocks noGrp="1"/>
          </p:cNvSpPr>
          <p:nvPr>
            <p:ph type="title"/>
          </p:nvPr>
        </p:nvSpPr>
        <p:spPr/>
        <p:txBody>
          <a:bodyPr/>
          <a:lstStyle/>
          <a:p>
            <a:r>
              <a:rPr lang="pl-PL" b="1" dirty="0"/>
              <a:t>Jak dokonać zgłoszenia ubezpieczonego</a:t>
            </a:r>
          </a:p>
        </p:txBody>
      </p:sp>
      <p:sp>
        <p:nvSpPr>
          <p:cNvPr id="3" name="Symbol zastępczy zawartości 2">
            <a:extLst>
              <a:ext uri="{FF2B5EF4-FFF2-40B4-BE49-F238E27FC236}">
                <a16:creationId xmlns:a16="http://schemas.microsoft.com/office/drawing/2014/main" id="{D2DD26EA-2837-F6E7-B7E2-50DB7041B6C3}"/>
              </a:ext>
            </a:extLst>
          </p:cNvPr>
          <p:cNvSpPr>
            <a:spLocks noGrp="1"/>
          </p:cNvSpPr>
          <p:nvPr>
            <p:ph sz="quarter" idx="13"/>
          </p:nvPr>
        </p:nvSpPr>
        <p:spPr/>
        <p:txBody>
          <a:bodyPr>
            <a:normAutofit/>
          </a:bodyPr>
          <a:lstStyle/>
          <a:p>
            <a:r>
              <a:rPr lang="pl-PL" sz="2800" dirty="0"/>
              <a:t>Przez </a:t>
            </a:r>
            <a:r>
              <a:rPr lang="pl-PL" sz="2800" dirty="0" err="1"/>
              <a:t>internet</a:t>
            </a:r>
            <a:r>
              <a:rPr lang="pl-PL" sz="2800" dirty="0"/>
              <a:t> (obowiązek dla płatników, którzy rozliczają składki za więcej niż 5 osób)</a:t>
            </a:r>
          </a:p>
          <a:p>
            <a:r>
              <a:rPr lang="pl-PL" sz="2800" dirty="0"/>
              <a:t>Osobiście</a:t>
            </a:r>
          </a:p>
          <a:p>
            <a:r>
              <a:rPr lang="pl-PL" sz="2800" dirty="0"/>
              <a:t>pocztą</a:t>
            </a:r>
          </a:p>
        </p:txBody>
      </p:sp>
    </p:spTree>
    <p:extLst>
      <p:ext uri="{BB962C8B-B14F-4D97-AF65-F5344CB8AC3E}">
        <p14:creationId xmlns:p14="http://schemas.microsoft.com/office/powerpoint/2010/main" val="380368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D0FA8-0ED3-A1BA-BA20-4763A10C7A9F}"/>
              </a:ext>
            </a:extLst>
          </p:cNvPr>
          <p:cNvSpPr>
            <a:spLocks noGrp="1"/>
          </p:cNvSpPr>
          <p:nvPr>
            <p:ph type="title"/>
          </p:nvPr>
        </p:nvSpPr>
        <p:spPr/>
        <p:txBody>
          <a:bodyPr/>
          <a:lstStyle/>
          <a:p>
            <a:r>
              <a:rPr lang="pl-PL" b="1" dirty="0"/>
              <a:t>Zgłoszenie przez </a:t>
            </a:r>
            <a:r>
              <a:rPr lang="pl-PL" b="1" dirty="0" err="1"/>
              <a:t>internet</a:t>
            </a:r>
            <a:endParaRPr lang="pl-PL" b="1" dirty="0"/>
          </a:p>
        </p:txBody>
      </p:sp>
      <p:sp>
        <p:nvSpPr>
          <p:cNvPr id="3" name="Symbol zastępczy zawartości 2">
            <a:extLst>
              <a:ext uri="{FF2B5EF4-FFF2-40B4-BE49-F238E27FC236}">
                <a16:creationId xmlns:a16="http://schemas.microsoft.com/office/drawing/2014/main" id="{F8E4DFE7-2CDB-D249-3EED-55AF26BE0DBF}"/>
              </a:ext>
            </a:extLst>
          </p:cNvPr>
          <p:cNvSpPr>
            <a:spLocks noGrp="1"/>
          </p:cNvSpPr>
          <p:nvPr>
            <p:ph sz="quarter" idx="13"/>
          </p:nvPr>
        </p:nvSpPr>
        <p:spPr/>
        <p:txBody>
          <a:bodyPr>
            <a:normAutofit fontScale="77500" lnSpcReduction="20000"/>
          </a:bodyPr>
          <a:lstStyle/>
          <a:p>
            <a:pPr marL="0" indent="0">
              <a:buNone/>
            </a:pPr>
            <a:r>
              <a:rPr lang="pl-PL" dirty="0">
                <a:hlinkClick r:id="rId2"/>
              </a:rPr>
              <a:t>Jak dokonać zgłoszenia ubezpieczonego – ZUS</a:t>
            </a:r>
            <a:endParaRPr lang="pl-PL" dirty="0"/>
          </a:p>
          <a:p>
            <a:r>
              <a:rPr lang="pl-PL" dirty="0"/>
              <a:t>Wypełnij formularz:</a:t>
            </a:r>
          </a:p>
          <a:p>
            <a:pPr lvl="1">
              <a:buFont typeface="Wingdings" panose="05000000000000000000" pitchFamily="2" charset="2"/>
              <a:buChar char="Ø"/>
            </a:pPr>
            <a:r>
              <a:rPr lang="pl-PL" dirty="0"/>
              <a:t>ZUS ZUA - jeśli chcesz zgłosić do ubezpieczeń społecznych i ubezpieczenia zdrowotnego lub tylko do ubezpieczenia społecznego,</a:t>
            </a:r>
          </a:p>
          <a:p>
            <a:pPr lvl="1">
              <a:buFont typeface="Wingdings" panose="05000000000000000000" pitchFamily="2" charset="2"/>
              <a:buChar char="Ø"/>
            </a:pPr>
            <a:r>
              <a:rPr lang="pl-PL" dirty="0"/>
              <a:t>ZUS ZZA -  jeśli chcesz zgłosić tylko do ubezpieczenia zdrowotnego.</a:t>
            </a:r>
          </a:p>
          <a:p>
            <a:r>
              <a:rPr lang="pl-PL" dirty="0"/>
              <a:t>Przekaż go do </a:t>
            </a:r>
            <a:r>
              <a:rPr lang="pl-PL" dirty="0" err="1"/>
              <a:t>zus</a:t>
            </a:r>
            <a:r>
              <a:rPr lang="pl-PL" dirty="0"/>
              <a:t>:</a:t>
            </a:r>
          </a:p>
          <a:p>
            <a:pPr lvl="1">
              <a:buFont typeface="Wingdings" panose="05000000000000000000" pitchFamily="2" charset="2"/>
              <a:buChar char="Ø"/>
            </a:pPr>
            <a:r>
              <a:rPr lang="pl-PL" dirty="0"/>
              <a:t>w Programie Płatnik – dołącz do zestawu, podpisz go bezpiecznym podpisem elektronicznym weryfikowanym przy pomocy kwalifikowanego certyfikatu i wyślij;</a:t>
            </a:r>
          </a:p>
          <a:p>
            <a:pPr lvl="1">
              <a:buFont typeface="Wingdings" panose="05000000000000000000" pitchFamily="2" charset="2"/>
              <a:buChar char="Ø"/>
            </a:pPr>
            <a:r>
              <a:rPr lang="pl-PL" dirty="0"/>
              <a:t>w aplikacji </a:t>
            </a:r>
            <a:r>
              <a:rPr lang="pl-PL" dirty="0" err="1"/>
              <a:t>ePłatnik</a:t>
            </a:r>
            <a:r>
              <a:rPr lang="pl-PL" dirty="0"/>
              <a:t> na Platformie Usług Elektronicznych (PUE) – jeśli masz konto na PUE, następnie podpisz go bezpiecznym podpisem elektronicznym weryfikowanym przy pomocy kwalifikowanego certyfikatu lub profilem zaufanym </a:t>
            </a:r>
            <a:r>
              <a:rPr lang="pl-PL" dirty="0" err="1"/>
              <a:t>ePUAP</a:t>
            </a:r>
            <a:r>
              <a:rPr lang="pl-PL" dirty="0"/>
              <a:t> i wyślij;</a:t>
            </a:r>
          </a:p>
          <a:p>
            <a:pPr lvl="1">
              <a:buFont typeface="Wingdings" panose="05000000000000000000" pitchFamily="2" charset="2"/>
              <a:buChar char="Ø"/>
            </a:pPr>
            <a:r>
              <a:rPr lang="pl-PL" dirty="0"/>
              <a:t>za pośrednictwem CEIDG, podczas składania wniosku o wpis do ewidencji działalności gospodarczej.</a:t>
            </a:r>
          </a:p>
          <a:p>
            <a:pPr marL="0" indent="0">
              <a:buNone/>
            </a:pPr>
            <a:endParaRPr lang="pl-PL" dirty="0"/>
          </a:p>
        </p:txBody>
      </p:sp>
    </p:spTree>
    <p:extLst>
      <p:ext uri="{BB962C8B-B14F-4D97-AF65-F5344CB8AC3E}">
        <p14:creationId xmlns:p14="http://schemas.microsoft.com/office/powerpoint/2010/main" val="209174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674658-79ED-CF85-954B-4791607FB2EC}"/>
              </a:ext>
            </a:extLst>
          </p:cNvPr>
          <p:cNvSpPr>
            <a:spLocks noGrp="1"/>
          </p:cNvSpPr>
          <p:nvPr>
            <p:ph type="title"/>
          </p:nvPr>
        </p:nvSpPr>
        <p:spPr>
          <a:xfrm>
            <a:off x="913775" y="618518"/>
            <a:ext cx="10364451" cy="1151016"/>
          </a:xfrm>
        </p:spPr>
        <p:txBody>
          <a:bodyPr/>
          <a:lstStyle/>
          <a:p>
            <a:r>
              <a:rPr lang="pl-PL" b="1" dirty="0"/>
              <a:t>Zgłoszenie osobiście</a:t>
            </a:r>
          </a:p>
        </p:txBody>
      </p:sp>
      <p:sp>
        <p:nvSpPr>
          <p:cNvPr id="3" name="Symbol zastępczy zawartości 2">
            <a:extLst>
              <a:ext uri="{FF2B5EF4-FFF2-40B4-BE49-F238E27FC236}">
                <a16:creationId xmlns:a16="http://schemas.microsoft.com/office/drawing/2014/main" id="{4382CE40-88FB-FC12-0773-B0A20CF2A90D}"/>
              </a:ext>
            </a:extLst>
          </p:cNvPr>
          <p:cNvSpPr>
            <a:spLocks noGrp="1"/>
          </p:cNvSpPr>
          <p:nvPr>
            <p:ph sz="quarter" idx="13"/>
          </p:nvPr>
        </p:nvSpPr>
        <p:spPr>
          <a:xfrm>
            <a:off x="913774" y="1693334"/>
            <a:ext cx="10363826" cy="4097866"/>
          </a:xfrm>
        </p:spPr>
        <p:txBody>
          <a:bodyPr/>
          <a:lstStyle/>
          <a:p>
            <a:pPr marL="0" indent="0">
              <a:buNone/>
            </a:pPr>
            <a:r>
              <a:rPr lang="pl-PL" dirty="0">
                <a:hlinkClick r:id="rId2"/>
              </a:rPr>
              <a:t>Jak dokonać zgłoszenia ubezpieczonego – ZUS</a:t>
            </a:r>
            <a:r>
              <a:rPr lang="pl-PL" dirty="0"/>
              <a:t> </a:t>
            </a:r>
          </a:p>
          <a:p>
            <a:r>
              <a:rPr lang="pl-PL" dirty="0"/>
              <a:t>Wypełniony i podpisany formularz ZUS ZUA lub ZUS ZZA złóż w placówce </a:t>
            </a:r>
            <a:r>
              <a:rPr lang="pl-PL" dirty="0" err="1"/>
              <a:t>zus</a:t>
            </a:r>
            <a:r>
              <a:rPr lang="pl-PL" dirty="0"/>
              <a:t> lub </a:t>
            </a:r>
            <a:r>
              <a:rPr lang="pl-PL" u="sng" dirty="0">
                <a:hlinkClick r:id="rId3"/>
              </a:rPr>
              <a:t>urzędomacie</a:t>
            </a:r>
            <a:r>
              <a:rPr lang="pl-PL" dirty="0"/>
              <a:t>.</a:t>
            </a:r>
          </a:p>
          <a:p>
            <a:r>
              <a:rPr lang="pl-PL" dirty="0"/>
              <a:t>Możesz zarezerwować konkretny termin wizyty w placówce </a:t>
            </a:r>
            <a:r>
              <a:rPr lang="pl-PL" dirty="0" err="1"/>
              <a:t>zus</a:t>
            </a:r>
            <a:r>
              <a:rPr lang="pl-PL" dirty="0"/>
              <a:t> przez PUE.</a:t>
            </a:r>
          </a:p>
          <a:p>
            <a:r>
              <a:rPr lang="pl-PL" dirty="0"/>
              <a:t>Złóż za pośrednictwem CEIDG podczas składania wniosku o wpis do ewidencji działalności gospodarczej.</a:t>
            </a:r>
          </a:p>
          <a:p>
            <a:r>
              <a:rPr lang="pl-PL" dirty="0"/>
              <a:t>Jeżeli ubezpieczony ma członków rodziny, którzy są uprawnieni do objęcia ich z tego tytułu ubezpieczeniem zdrowotnym, złóż za nich dokument ZUS ZCNA.</a:t>
            </a:r>
          </a:p>
          <a:p>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86132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5EA43A-5727-7747-BD28-0AAC4B21176A}"/>
              </a:ext>
            </a:extLst>
          </p:cNvPr>
          <p:cNvSpPr>
            <a:spLocks noGrp="1"/>
          </p:cNvSpPr>
          <p:nvPr>
            <p:ph type="title"/>
          </p:nvPr>
        </p:nvSpPr>
        <p:spPr>
          <a:xfrm>
            <a:off x="913775" y="618518"/>
            <a:ext cx="10364451" cy="786950"/>
          </a:xfrm>
        </p:spPr>
        <p:txBody>
          <a:bodyPr/>
          <a:lstStyle/>
          <a:p>
            <a:r>
              <a:rPr lang="pl-PL" b="1" dirty="0"/>
              <a:t>Zgłoszenie pocztą</a:t>
            </a:r>
          </a:p>
        </p:txBody>
      </p:sp>
      <p:sp>
        <p:nvSpPr>
          <p:cNvPr id="3" name="Symbol zastępczy zawartości 2">
            <a:extLst>
              <a:ext uri="{FF2B5EF4-FFF2-40B4-BE49-F238E27FC236}">
                <a16:creationId xmlns:a16="http://schemas.microsoft.com/office/drawing/2014/main" id="{1BF36528-87D7-3590-92E2-3A5A22A80FC2}"/>
              </a:ext>
            </a:extLst>
          </p:cNvPr>
          <p:cNvSpPr>
            <a:spLocks noGrp="1"/>
          </p:cNvSpPr>
          <p:nvPr>
            <p:ph sz="quarter" idx="13"/>
          </p:nvPr>
        </p:nvSpPr>
        <p:spPr>
          <a:xfrm>
            <a:off x="913774" y="1769534"/>
            <a:ext cx="10363826" cy="4021666"/>
          </a:xfrm>
        </p:spPr>
        <p:txBody>
          <a:bodyPr/>
          <a:lstStyle/>
          <a:p>
            <a:pPr marL="0" indent="0">
              <a:buNone/>
            </a:pPr>
            <a:r>
              <a:rPr lang="pl-PL" dirty="0">
                <a:hlinkClick r:id="rId2"/>
              </a:rPr>
              <a:t>Jak dokonać zgłoszenia ubezpieczonego – ZUS</a:t>
            </a:r>
            <a:r>
              <a:rPr lang="pl-PL" dirty="0"/>
              <a:t> </a:t>
            </a:r>
          </a:p>
          <a:p>
            <a:r>
              <a:rPr lang="pl-PL" dirty="0"/>
              <a:t>Wyślij do </a:t>
            </a:r>
            <a:r>
              <a:rPr lang="pl-PL" dirty="0" err="1"/>
              <a:t>zus</a:t>
            </a:r>
            <a:r>
              <a:rPr lang="pl-PL" dirty="0"/>
              <a:t> pocztą tradycyjną  wypełniony i podpisany formularz ZUS ZUA lub ZUS ZZA.</a:t>
            </a:r>
          </a:p>
          <a:p>
            <a:r>
              <a:rPr lang="pl-PL" dirty="0"/>
              <a:t>Wyślij do CEIDG wraz z wnioskiem o wpis do ewidencji działalności gospodarczej.</a:t>
            </a:r>
          </a:p>
          <a:p>
            <a:r>
              <a:rPr lang="pl-PL" dirty="0"/>
              <a:t>Jeżeli ubezpieczony ma członków rodziny, którzy są uprawnieni do objęcia ich z tego tytułu ubezpieczeniem zdrowotnym, złóż za nich dokument ZUS ZCNA.</a:t>
            </a:r>
          </a:p>
          <a:p>
            <a:pPr marL="0" indent="0">
              <a:buNone/>
            </a:pPr>
            <a:endParaRPr lang="pl-PL" dirty="0"/>
          </a:p>
        </p:txBody>
      </p:sp>
    </p:spTree>
    <p:extLst>
      <p:ext uri="{BB962C8B-B14F-4D97-AF65-F5344CB8AC3E}">
        <p14:creationId xmlns:p14="http://schemas.microsoft.com/office/powerpoint/2010/main" val="122986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9AE038-0F80-68BB-3085-3FD06221E6FC}"/>
              </a:ext>
            </a:extLst>
          </p:cNvPr>
          <p:cNvSpPr>
            <a:spLocks noGrp="1"/>
          </p:cNvSpPr>
          <p:nvPr>
            <p:ph type="title"/>
          </p:nvPr>
        </p:nvSpPr>
        <p:spPr>
          <a:xfrm>
            <a:off x="913775" y="618518"/>
            <a:ext cx="10364451" cy="964750"/>
          </a:xfrm>
        </p:spPr>
        <p:txBody>
          <a:bodyPr>
            <a:normAutofit/>
          </a:bodyPr>
          <a:lstStyle/>
          <a:p>
            <a:r>
              <a:rPr lang="pl-PL" sz="2800" b="1" dirty="0"/>
              <a:t>Sporządzanie i przekazywanie dokumentów do </a:t>
            </a:r>
            <a:r>
              <a:rPr lang="pl-PL" sz="2800" b="1" dirty="0" err="1"/>
              <a:t>zus</a:t>
            </a:r>
            <a:endParaRPr lang="pl-PL" sz="2800" b="1" dirty="0"/>
          </a:p>
        </p:txBody>
      </p:sp>
      <p:sp>
        <p:nvSpPr>
          <p:cNvPr id="3" name="Symbol zastępczy zawartości 2">
            <a:extLst>
              <a:ext uri="{FF2B5EF4-FFF2-40B4-BE49-F238E27FC236}">
                <a16:creationId xmlns:a16="http://schemas.microsoft.com/office/drawing/2014/main" id="{66AEE543-098C-C19F-98E8-F023B9B07F0A}"/>
              </a:ext>
            </a:extLst>
          </p:cNvPr>
          <p:cNvSpPr>
            <a:spLocks noGrp="1"/>
          </p:cNvSpPr>
          <p:nvPr>
            <p:ph sz="quarter" idx="13"/>
          </p:nvPr>
        </p:nvSpPr>
        <p:spPr>
          <a:xfrm>
            <a:off x="913774" y="1845733"/>
            <a:ext cx="10363826" cy="4030133"/>
          </a:xfrm>
        </p:spPr>
        <p:txBody>
          <a:bodyPr>
            <a:normAutofit fontScale="85000" lnSpcReduction="20000"/>
          </a:bodyPr>
          <a:lstStyle/>
          <a:p>
            <a:r>
              <a:rPr lang="pl-PL" b="1" dirty="0"/>
              <a:t>Przekazywanie dokumentów do ZUS w formie papierowej</a:t>
            </a:r>
          </a:p>
          <a:p>
            <a:pPr>
              <a:buFont typeface="Wingdings" panose="05000000000000000000" pitchFamily="2" charset="2"/>
              <a:buChar char="ü"/>
            </a:pPr>
            <a:r>
              <a:rPr lang="pl-PL" dirty="0"/>
              <a:t>Płatnik może przekazywać dokumenty do ZUS w formie papierowej, jeżeli rozlicza składki za 5 lub mniej osób. Dokumenty mogą być dostarczone osobiście przez przedsiębiorcę, osobę uprawnioną na podstawie pełnomocnictwa lub przesłane pocztą. </a:t>
            </a:r>
          </a:p>
          <a:p>
            <a:r>
              <a:rPr lang="pl-PL" b="1" dirty="0"/>
              <a:t>Przekazywanie dokumentów do ZUS w formie elektronicznej</a:t>
            </a:r>
          </a:p>
          <a:p>
            <a:pPr>
              <a:buFont typeface="Wingdings" panose="05000000000000000000" pitchFamily="2" charset="2"/>
              <a:buChar char="ü"/>
            </a:pPr>
            <a:r>
              <a:rPr lang="pl-PL" dirty="0"/>
              <a:t>Jeżeli płatnik rozlicza składki za więcej niż 5 osób, zostaje zobowiązany do przekazywania dokumentów do ZUS w formie elektronicznej. W tym celu może skorzystać z </a:t>
            </a:r>
            <a:r>
              <a:rPr lang="pl-PL" b="1" dirty="0"/>
              <a:t>programu Płatnik</a:t>
            </a:r>
            <a:r>
              <a:rPr lang="pl-PL" dirty="0"/>
              <a:t>, który generuje dokumenty ubezpieczeniowe na podstawie wprowadzonych do niego danych.</a:t>
            </a:r>
          </a:p>
          <a:p>
            <a:pPr>
              <a:buFont typeface="Wingdings" panose="05000000000000000000" pitchFamily="2" charset="2"/>
              <a:buChar char="ü"/>
            </a:pPr>
            <a:r>
              <a:rPr lang="pl-PL" dirty="0"/>
              <a:t>Alternatywną metodą dostępną dla płatników zatrudniających mniej niż 100 pracowników jest przekazywanie dokumentów przez </a:t>
            </a:r>
            <a:r>
              <a:rPr lang="pl-PL" b="1" dirty="0"/>
              <a:t>Aplikację </a:t>
            </a:r>
            <a:r>
              <a:rPr lang="pl-PL" b="1" dirty="0" err="1"/>
              <a:t>ePłatnik</a:t>
            </a:r>
            <a:r>
              <a:rPr lang="pl-PL" dirty="0"/>
              <a:t>. Internetowy odpowiednik programu Płatnik jest powiązany z profilem płatnika na </a:t>
            </a:r>
            <a:r>
              <a:rPr lang="pl-PL" b="1" u="sng" dirty="0"/>
              <a:t>Platformie Usług Elektronicznych ZUS</a:t>
            </a:r>
            <a:r>
              <a:rPr lang="pl-PL" dirty="0"/>
              <a:t>. </a:t>
            </a:r>
          </a:p>
          <a:p>
            <a:endParaRPr lang="pl-PL" dirty="0"/>
          </a:p>
        </p:txBody>
      </p:sp>
    </p:spTree>
    <p:extLst>
      <p:ext uri="{BB962C8B-B14F-4D97-AF65-F5344CB8AC3E}">
        <p14:creationId xmlns:p14="http://schemas.microsoft.com/office/powerpoint/2010/main" val="193646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003BC1-32AA-4279-72A8-781F4FD8A177}"/>
              </a:ext>
            </a:extLst>
          </p:cNvPr>
          <p:cNvSpPr>
            <a:spLocks noGrp="1"/>
          </p:cNvSpPr>
          <p:nvPr>
            <p:ph type="title"/>
          </p:nvPr>
        </p:nvSpPr>
        <p:spPr>
          <a:xfrm>
            <a:off x="913775" y="618517"/>
            <a:ext cx="10397692" cy="4309083"/>
          </a:xfrm>
        </p:spPr>
        <p:txBody>
          <a:bodyPr/>
          <a:lstStyle/>
          <a:p>
            <a:r>
              <a:rPr lang="pl-PL" b="1" dirty="0"/>
              <a:t>Podstawy ubezpieczeń społecznych</a:t>
            </a:r>
            <a:br>
              <a:rPr lang="pl-PL" b="1" dirty="0"/>
            </a:br>
            <a:r>
              <a:rPr lang="pl-PL" b="1" dirty="0"/>
              <a:t>i rola programu PŁATNIK</a:t>
            </a:r>
            <a:endParaRPr lang="pl-PL" dirty="0"/>
          </a:p>
        </p:txBody>
      </p:sp>
    </p:spTree>
    <p:extLst>
      <p:ext uri="{BB962C8B-B14F-4D97-AF65-F5344CB8AC3E}">
        <p14:creationId xmlns:p14="http://schemas.microsoft.com/office/powerpoint/2010/main" val="104865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9D78-355C-C450-921D-B27920A0021E}"/>
              </a:ext>
            </a:extLst>
          </p:cNvPr>
          <p:cNvSpPr>
            <a:spLocks noGrp="1"/>
          </p:cNvSpPr>
          <p:nvPr>
            <p:ph type="title"/>
          </p:nvPr>
        </p:nvSpPr>
        <p:spPr/>
        <p:txBody>
          <a:bodyPr/>
          <a:lstStyle/>
          <a:p>
            <a:r>
              <a:rPr lang="pl-PL" b="1" dirty="0" err="1"/>
              <a:t>Pue</a:t>
            </a:r>
            <a:r>
              <a:rPr lang="pl-PL" b="1" dirty="0"/>
              <a:t>/</a:t>
            </a:r>
            <a:r>
              <a:rPr lang="pl-PL" b="1" cap="none" dirty="0" err="1"/>
              <a:t>e</a:t>
            </a:r>
            <a:r>
              <a:rPr lang="pl-PL" b="1" dirty="0" err="1"/>
              <a:t>zus</a:t>
            </a:r>
            <a:endParaRPr lang="pl-PL" b="1" dirty="0"/>
          </a:p>
        </p:txBody>
      </p:sp>
      <p:sp>
        <p:nvSpPr>
          <p:cNvPr id="3" name="Symbol zastępczy zawartości 2">
            <a:extLst>
              <a:ext uri="{FF2B5EF4-FFF2-40B4-BE49-F238E27FC236}">
                <a16:creationId xmlns:a16="http://schemas.microsoft.com/office/drawing/2014/main" id="{00F092A0-6419-7BB5-D6A7-EBC49AC78554}"/>
              </a:ext>
            </a:extLst>
          </p:cNvPr>
          <p:cNvSpPr>
            <a:spLocks noGrp="1"/>
          </p:cNvSpPr>
          <p:nvPr>
            <p:ph sz="quarter" idx="13"/>
          </p:nvPr>
        </p:nvSpPr>
        <p:spPr>
          <a:xfrm>
            <a:off x="913774" y="1769534"/>
            <a:ext cx="10363826" cy="4021666"/>
          </a:xfrm>
        </p:spPr>
        <p:txBody>
          <a:bodyPr>
            <a:normAutofit fontScale="92500" lnSpcReduction="20000"/>
          </a:bodyPr>
          <a:lstStyle/>
          <a:p>
            <a:r>
              <a:rPr lang="pl-PL" b="1" dirty="0"/>
              <a:t>Platforma Usług Elektronicznych ZUS (PUE/</a:t>
            </a:r>
            <a:r>
              <a:rPr lang="pl-PL" b="1" dirty="0" err="1"/>
              <a:t>eZUS</a:t>
            </a:r>
            <a:r>
              <a:rPr lang="pl-PL" b="1" dirty="0"/>
              <a:t>) </a:t>
            </a:r>
            <a:r>
              <a:rPr lang="pl-PL" dirty="0"/>
              <a:t>to narzędzie, które ułatwia dostęp do usług świadczonych przez Zakład Ubezpieczeń Społecznych. Jednym z jego najważniejszych elementów jest portal PUE/</a:t>
            </a:r>
            <a:r>
              <a:rPr lang="pl-PL" dirty="0" err="1"/>
              <a:t>eZUS</a:t>
            </a:r>
            <a:r>
              <a:rPr lang="pl-PL" dirty="0"/>
              <a:t>, dzięki któremu załatwisz większość spraw przez </a:t>
            </a:r>
            <a:r>
              <a:rPr lang="pl-PL" dirty="0" err="1"/>
              <a:t>internet</a:t>
            </a:r>
            <a:r>
              <a:rPr lang="pl-PL" dirty="0"/>
              <a:t>.</a:t>
            </a:r>
          </a:p>
          <a:p>
            <a:pPr fontAlgn="base"/>
            <a:r>
              <a:rPr lang="pl-PL" b="1" dirty="0"/>
              <a:t>Konto na PUE ZUS pozwala</a:t>
            </a:r>
            <a:r>
              <a:rPr lang="pl-PL" dirty="0"/>
              <a:t>:</a:t>
            </a:r>
          </a:p>
          <a:p>
            <a:pPr fontAlgn="base">
              <a:buFont typeface="Wingdings" panose="05000000000000000000" pitchFamily="2" charset="2"/>
              <a:buChar char="Ø"/>
            </a:pPr>
            <a:r>
              <a:rPr lang="pl-PL" dirty="0"/>
              <a:t>przejrzeć dane zgromadzone w ZUS,</a:t>
            </a:r>
          </a:p>
          <a:p>
            <a:pPr fontAlgn="base">
              <a:buFont typeface="Wingdings" panose="05000000000000000000" pitchFamily="2" charset="2"/>
              <a:buChar char="Ø"/>
            </a:pPr>
            <a:r>
              <a:rPr lang="pl-PL" dirty="0"/>
              <a:t>przekazać dokumenty ubezpieczeniowe,</a:t>
            </a:r>
          </a:p>
          <a:p>
            <a:pPr fontAlgn="base">
              <a:buFont typeface="Wingdings" panose="05000000000000000000" pitchFamily="2" charset="2"/>
              <a:buChar char="Ø"/>
            </a:pPr>
            <a:r>
              <a:rPr lang="pl-PL" dirty="0"/>
              <a:t>składać wnioski i otrzymywać na nie odpowiedzi,</a:t>
            </a:r>
          </a:p>
          <a:p>
            <a:pPr fontAlgn="base">
              <a:buFont typeface="Wingdings" panose="05000000000000000000" pitchFamily="2" charset="2"/>
              <a:buChar char="Ø"/>
            </a:pPr>
            <a:r>
              <a:rPr lang="pl-PL" dirty="0"/>
              <a:t>zadawać pytania i otrzymywać odpowiedzi z ZUS,</a:t>
            </a:r>
          </a:p>
          <a:p>
            <a:pPr fontAlgn="base">
              <a:buFont typeface="Wingdings" panose="05000000000000000000" pitchFamily="2" charset="2"/>
              <a:buChar char="Ø"/>
            </a:pPr>
            <a:r>
              <a:rPr lang="pl-PL" dirty="0"/>
              <a:t>umawiać się na wizyty w jednostce ZUS.</a:t>
            </a:r>
          </a:p>
          <a:p>
            <a:endParaRPr lang="pl-PL" dirty="0"/>
          </a:p>
        </p:txBody>
      </p:sp>
    </p:spTree>
    <p:extLst>
      <p:ext uri="{BB962C8B-B14F-4D97-AF65-F5344CB8AC3E}">
        <p14:creationId xmlns:p14="http://schemas.microsoft.com/office/powerpoint/2010/main" val="153072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6DB609-6D67-1EFC-A103-6546D0BCFBBC}"/>
              </a:ext>
            </a:extLst>
          </p:cNvPr>
          <p:cNvSpPr>
            <a:spLocks noGrp="1"/>
          </p:cNvSpPr>
          <p:nvPr>
            <p:ph type="title"/>
          </p:nvPr>
        </p:nvSpPr>
        <p:spPr>
          <a:xfrm>
            <a:off x="913775" y="618518"/>
            <a:ext cx="10364451" cy="516016"/>
          </a:xfrm>
        </p:spPr>
        <p:txBody>
          <a:bodyPr>
            <a:normAutofit fontScale="90000"/>
          </a:bodyPr>
          <a:lstStyle/>
          <a:p>
            <a:r>
              <a:rPr lang="pl-PL" b="1" dirty="0"/>
              <a:t>Profil </a:t>
            </a:r>
            <a:r>
              <a:rPr lang="pl-PL" b="1" dirty="0" err="1"/>
              <a:t>pue</a:t>
            </a:r>
            <a:r>
              <a:rPr lang="pl-PL" b="1" dirty="0"/>
              <a:t> dla przedsiębiorców</a:t>
            </a:r>
          </a:p>
        </p:txBody>
      </p:sp>
      <p:pic>
        <p:nvPicPr>
          <p:cNvPr id="4" name="Multimedia online 3" title="Profil na PUE ZUS obowiązkowy dla przedsiębiorców">
            <a:hlinkClick r:id="" action="ppaction://media"/>
            <a:extLst>
              <a:ext uri="{FF2B5EF4-FFF2-40B4-BE49-F238E27FC236}">
                <a16:creationId xmlns:a16="http://schemas.microsoft.com/office/drawing/2014/main" id="{5EE0486A-B49B-1DE5-9452-578742FE5622}"/>
              </a:ext>
            </a:extLst>
          </p:cNvPr>
          <p:cNvPicPr>
            <a:picLocks noGrp="1" noRot="1" noChangeAspect="1"/>
          </p:cNvPicPr>
          <p:nvPr>
            <p:ph sz="quarter" idx="13"/>
            <a:videoFile r:link="rId1"/>
          </p:nvPr>
        </p:nvPicPr>
        <p:blipFill>
          <a:blip r:embed="rId3"/>
          <a:stretch>
            <a:fillRect/>
          </a:stretch>
        </p:blipFill>
        <p:spPr>
          <a:xfrm>
            <a:off x="1735667" y="1316562"/>
            <a:ext cx="8720666" cy="4922920"/>
          </a:xfrm>
          <a:prstGeom prst="rect">
            <a:avLst/>
          </a:prstGeom>
        </p:spPr>
      </p:pic>
    </p:spTree>
    <p:extLst>
      <p:ext uri="{BB962C8B-B14F-4D97-AF65-F5344CB8AC3E}">
        <p14:creationId xmlns:p14="http://schemas.microsoft.com/office/powerpoint/2010/main" val="42757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648E30-C019-B12D-CA68-AA54BAB6D353}"/>
              </a:ext>
            </a:extLst>
          </p:cNvPr>
          <p:cNvSpPr>
            <a:spLocks noGrp="1"/>
          </p:cNvSpPr>
          <p:nvPr>
            <p:ph type="title"/>
          </p:nvPr>
        </p:nvSpPr>
        <p:spPr>
          <a:xfrm>
            <a:off x="913775" y="618518"/>
            <a:ext cx="10364451" cy="668416"/>
          </a:xfrm>
        </p:spPr>
        <p:txBody>
          <a:bodyPr/>
          <a:lstStyle/>
          <a:p>
            <a:r>
              <a:rPr lang="pl-PL" b="1" dirty="0" err="1"/>
              <a:t>Pue</a:t>
            </a:r>
            <a:r>
              <a:rPr lang="pl-PL" b="1" dirty="0"/>
              <a:t>/</a:t>
            </a:r>
            <a:r>
              <a:rPr lang="pl-PL" b="1" cap="none" dirty="0" err="1"/>
              <a:t>e</a:t>
            </a:r>
            <a:r>
              <a:rPr lang="pl-PL" b="1" dirty="0" err="1"/>
              <a:t>zus</a:t>
            </a:r>
            <a:endParaRPr lang="pl-PL" b="1" dirty="0"/>
          </a:p>
        </p:txBody>
      </p:sp>
      <p:sp>
        <p:nvSpPr>
          <p:cNvPr id="3" name="Symbol zastępczy zawartości 2">
            <a:extLst>
              <a:ext uri="{FF2B5EF4-FFF2-40B4-BE49-F238E27FC236}">
                <a16:creationId xmlns:a16="http://schemas.microsoft.com/office/drawing/2014/main" id="{5143F379-5C4F-7D3B-8807-1D9A1DA6D6E2}"/>
              </a:ext>
            </a:extLst>
          </p:cNvPr>
          <p:cNvSpPr>
            <a:spLocks noGrp="1"/>
          </p:cNvSpPr>
          <p:nvPr>
            <p:ph sz="quarter" idx="13"/>
          </p:nvPr>
        </p:nvSpPr>
        <p:spPr>
          <a:xfrm>
            <a:off x="913774" y="1363134"/>
            <a:ext cx="10363826" cy="4428066"/>
          </a:xfrm>
        </p:spPr>
        <p:txBody>
          <a:bodyPr/>
          <a:lstStyle/>
          <a:p>
            <a:r>
              <a:rPr lang="pl-PL" dirty="0"/>
              <a:t>Od 1 stycznia 2023 r. każdy płatnik składek musi mieć konto na PUE/</a:t>
            </a:r>
            <a:r>
              <a:rPr lang="pl-PL" dirty="0" err="1"/>
              <a:t>eZUS</a:t>
            </a:r>
            <a:r>
              <a:rPr lang="pl-PL" dirty="0"/>
              <a:t> [1]. Dotyczy to również osób, które opłacają składki wyłącznie za siebie, oraz małych firm, które rozliczają składki za nie więcej niż 5 osób.</a:t>
            </a:r>
          </a:p>
          <a:p>
            <a:r>
              <a:rPr lang="pl-PL" dirty="0"/>
              <a:t>Jeśli jesteś płatnikiem składek, nie musisz się samodzielnie rozliczać ani kontaktować z ZUS. Może wyznaczyć pełnomocnika, który będzie się zajmować obsługą konta na PUE/</a:t>
            </a:r>
            <a:r>
              <a:rPr lang="pl-PL" dirty="0" err="1"/>
              <a:t>eZUS</a:t>
            </a:r>
            <a:r>
              <a:rPr lang="pl-PL" dirty="0"/>
              <a:t>. Pełnomocnikiem może być np. księgowa lub pracownik biura rachunkowego, z którym płatnik współpracuje.</a:t>
            </a:r>
          </a:p>
          <a:p>
            <a:pPr marL="0" indent="0">
              <a:buNone/>
            </a:pPr>
            <a:endParaRPr lang="pl-PL" dirty="0"/>
          </a:p>
          <a:p>
            <a:r>
              <a:rPr lang="pl-PL" dirty="0">
                <a:hlinkClick r:id="rId2"/>
              </a:rPr>
              <a:t>Założenie konta</a:t>
            </a:r>
            <a:endParaRPr lang="pl-PL" dirty="0"/>
          </a:p>
          <a:p>
            <a:pPr marL="0" indent="0">
              <a:buNone/>
            </a:pPr>
            <a:endParaRPr lang="pl-PL" dirty="0"/>
          </a:p>
        </p:txBody>
      </p:sp>
    </p:spTree>
    <p:extLst>
      <p:ext uri="{BB962C8B-B14F-4D97-AF65-F5344CB8AC3E}">
        <p14:creationId xmlns:p14="http://schemas.microsoft.com/office/powerpoint/2010/main" val="84141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D27E84-5E63-C585-2D8F-1394D342182C}"/>
              </a:ext>
            </a:extLst>
          </p:cNvPr>
          <p:cNvSpPr>
            <a:spLocks noGrp="1"/>
          </p:cNvSpPr>
          <p:nvPr>
            <p:ph type="title"/>
          </p:nvPr>
        </p:nvSpPr>
        <p:spPr>
          <a:xfrm>
            <a:off x="913775" y="618518"/>
            <a:ext cx="10364451" cy="897016"/>
          </a:xfrm>
        </p:spPr>
        <p:txBody>
          <a:bodyPr/>
          <a:lstStyle/>
          <a:p>
            <a:r>
              <a:rPr lang="pl-PL" b="1" dirty="0"/>
              <a:t>PUE/</a:t>
            </a:r>
            <a:r>
              <a:rPr lang="pl-PL" b="1" dirty="0" err="1"/>
              <a:t>eZUS</a:t>
            </a:r>
            <a:r>
              <a:rPr lang="pl-PL" b="1" dirty="0"/>
              <a:t> – podstawowe informacje</a:t>
            </a:r>
            <a:endParaRPr lang="pl-PL" dirty="0"/>
          </a:p>
        </p:txBody>
      </p:sp>
      <p:sp>
        <p:nvSpPr>
          <p:cNvPr id="3" name="Symbol zastępczy zawartości 2">
            <a:extLst>
              <a:ext uri="{FF2B5EF4-FFF2-40B4-BE49-F238E27FC236}">
                <a16:creationId xmlns:a16="http://schemas.microsoft.com/office/drawing/2014/main" id="{F01A40C4-A1AC-AD5A-994C-F037C0671A10}"/>
              </a:ext>
            </a:extLst>
          </p:cNvPr>
          <p:cNvSpPr>
            <a:spLocks noGrp="1"/>
          </p:cNvSpPr>
          <p:nvPr>
            <p:ph sz="quarter" idx="13"/>
          </p:nvPr>
        </p:nvSpPr>
        <p:spPr>
          <a:xfrm>
            <a:off x="913774" y="1515534"/>
            <a:ext cx="10363826" cy="4275665"/>
          </a:xfrm>
        </p:spPr>
        <p:txBody>
          <a:bodyPr>
            <a:normAutofit/>
          </a:bodyPr>
          <a:lstStyle/>
          <a:p>
            <a:pPr marL="0" indent="0">
              <a:buNone/>
            </a:pPr>
            <a:r>
              <a:rPr lang="pl-PL" dirty="0"/>
              <a:t>Na PUE/</a:t>
            </a:r>
            <a:r>
              <a:rPr lang="pl-PL" dirty="0" err="1"/>
              <a:t>eZUS</a:t>
            </a:r>
            <a:r>
              <a:rPr lang="pl-PL" dirty="0"/>
              <a:t> przedsiębiorcy mają dostęp do wielu przydatnych informacji. Dostępne są m.in:</a:t>
            </a:r>
          </a:p>
          <a:p>
            <a:pPr>
              <a:buFont typeface="Wingdings" panose="05000000000000000000" pitchFamily="2" charset="2"/>
              <a:buChar char="Ø"/>
            </a:pPr>
            <a:r>
              <a:rPr lang="pl-PL" dirty="0"/>
              <a:t>informacje o saldzie bieżącym oraz saldzie miesięcznym, które pokazują stan opłaconych składek do ZUS,</a:t>
            </a:r>
          </a:p>
          <a:p>
            <a:pPr>
              <a:buFont typeface="Wingdings" panose="05000000000000000000" pitchFamily="2" charset="2"/>
              <a:buChar char="Ø"/>
            </a:pPr>
            <a:r>
              <a:rPr lang="pl-PL" dirty="0"/>
              <a:t>informacje o należnych do opłacenia składkach oraz o dokonanych wpłatach,</a:t>
            </a:r>
          </a:p>
          <a:p>
            <a:pPr>
              <a:buFont typeface="Wingdings" panose="05000000000000000000" pitchFamily="2" charset="2"/>
              <a:buChar char="Ø"/>
            </a:pPr>
            <a:r>
              <a:rPr lang="pl-PL" dirty="0"/>
              <a:t>informacja roczna dla płatnika składek,</a:t>
            </a:r>
          </a:p>
          <a:p>
            <a:pPr>
              <a:buFont typeface="Wingdings" panose="05000000000000000000" pitchFamily="2" charset="2"/>
              <a:buChar char="Ø"/>
            </a:pPr>
            <a:r>
              <a:rPr lang="pl-PL" dirty="0"/>
              <a:t>deklaracje rozliczeniowe, które płatnik wysłał do ZUS,</a:t>
            </a:r>
          </a:p>
          <a:p>
            <a:pPr>
              <a:buFont typeface="Wingdings" panose="05000000000000000000" pitchFamily="2" charset="2"/>
              <a:buChar char="Ø"/>
            </a:pPr>
            <a:r>
              <a:rPr lang="pl-PL" dirty="0"/>
              <a:t>lista osób zgłoszonych do ubezpieczeń,</a:t>
            </a:r>
          </a:p>
          <a:p>
            <a:pPr>
              <a:buFont typeface="Wingdings" panose="05000000000000000000" pitchFamily="2" charset="2"/>
              <a:buChar char="Ø"/>
            </a:pPr>
            <a:r>
              <a:rPr lang="pl-PL" dirty="0"/>
              <a:t>lista pracowników na zwolnieniu lekarskim.</a:t>
            </a:r>
          </a:p>
          <a:p>
            <a:endParaRPr lang="pl-PL" dirty="0"/>
          </a:p>
        </p:txBody>
      </p:sp>
    </p:spTree>
    <p:extLst>
      <p:ext uri="{BB962C8B-B14F-4D97-AF65-F5344CB8AC3E}">
        <p14:creationId xmlns:p14="http://schemas.microsoft.com/office/powerpoint/2010/main" val="174853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3754A7-1840-9F6D-FFDD-5B9F6E826153}"/>
              </a:ext>
            </a:extLst>
          </p:cNvPr>
          <p:cNvSpPr>
            <a:spLocks noGrp="1"/>
          </p:cNvSpPr>
          <p:nvPr>
            <p:ph type="title"/>
          </p:nvPr>
        </p:nvSpPr>
        <p:spPr>
          <a:xfrm>
            <a:off x="913775" y="618518"/>
            <a:ext cx="10364451" cy="617616"/>
          </a:xfrm>
        </p:spPr>
        <p:txBody>
          <a:bodyPr/>
          <a:lstStyle/>
          <a:p>
            <a:r>
              <a:rPr lang="pl-PL" b="1" dirty="0"/>
              <a:t>konto na PUE/</a:t>
            </a:r>
            <a:r>
              <a:rPr lang="pl-PL" b="1" cap="none" dirty="0" err="1"/>
              <a:t>e</a:t>
            </a:r>
            <a:r>
              <a:rPr lang="pl-PL" b="1" dirty="0" err="1"/>
              <a:t>ZUS</a:t>
            </a:r>
            <a:endParaRPr lang="pl-PL" b="1" dirty="0"/>
          </a:p>
        </p:txBody>
      </p:sp>
      <p:sp>
        <p:nvSpPr>
          <p:cNvPr id="3" name="Symbol zastępczy zawartości 2">
            <a:extLst>
              <a:ext uri="{FF2B5EF4-FFF2-40B4-BE49-F238E27FC236}">
                <a16:creationId xmlns:a16="http://schemas.microsoft.com/office/drawing/2014/main" id="{5DD97C19-9645-47AB-6F40-9EC44EDCA62B}"/>
              </a:ext>
            </a:extLst>
          </p:cNvPr>
          <p:cNvSpPr>
            <a:spLocks noGrp="1"/>
          </p:cNvSpPr>
          <p:nvPr>
            <p:ph sz="quarter" idx="13"/>
          </p:nvPr>
        </p:nvSpPr>
        <p:spPr>
          <a:xfrm>
            <a:off x="913774" y="1354668"/>
            <a:ext cx="10363826" cy="4436532"/>
          </a:xfrm>
        </p:spPr>
        <p:txBody>
          <a:bodyPr/>
          <a:lstStyle/>
          <a:p>
            <a:r>
              <a:rPr lang="pl-PL" dirty="0"/>
              <a:t>Profil na PUE/</a:t>
            </a:r>
            <a:r>
              <a:rPr lang="pl-PL" dirty="0" err="1"/>
              <a:t>eZUS</a:t>
            </a:r>
            <a:r>
              <a:rPr lang="pl-PL" dirty="0"/>
              <a:t> zakładany jest zawsze dla osoby fizycznej.</a:t>
            </a:r>
          </a:p>
          <a:p>
            <a:r>
              <a:rPr lang="pl-PL" b="1" dirty="0"/>
              <a:t>Płatnik składek – osoba fizyczna </a:t>
            </a:r>
            <a:r>
              <a:rPr lang="pl-PL" dirty="0"/>
              <a:t>może założyć profil dla siebie lub udzielić pełnomocnictwa innej osobie (np. księgowej lub pracownikowi biura rachunkowego). Przedsiębiorcom, którzy prowadzą działalność jako osoba fizyczna, system automatycznie przypisze rolę płatnik do konta PUE/</a:t>
            </a:r>
            <a:r>
              <a:rPr lang="pl-PL" dirty="0" err="1"/>
              <a:t>eZUS</a:t>
            </a:r>
            <a:r>
              <a:rPr lang="pl-PL" dirty="0"/>
              <a:t>, gdy dane w zakładanym profilu będą takie same jak te, które były podane w zgłoszeniu płatnika składek (np. NIP, PESEL).</a:t>
            </a:r>
          </a:p>
          <a:p>
            <a:r>
              <a:rPr lang="pl-PL" b="1" dirty="0"/>
              <a:t>Płatnik składek – osoba prawna </a:t>
            </a:r>
            <a:r>
              <a:rPr lang="pl-PL" dirty="0"/>
              <a:t>lub jednostka organizacyjna niemająca osobowości prawnej musi działać przez ustawowych lub statutowych przedstawicieli, ewentualnie udzielić pełnomocnictwa osobie fizycznej, np. swojemu pracownikowi lub pracownikowi biura rachunkowego.</a:t>
            </a:r>
          </a:p>
        </p:txBody>
      </p:sp>
    </p:spTree>
    <p:extLst>
      <p:ext uri="{BB962C8B-B14F-4D97-AF65-F5344CB8AC3E}">
        <p14:creationId xmlns:p14="http://schemas.microsoft.com/office/powerpoint/2010/main" val="375242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4883C6-AE28-8424-D4D7-F4C3351E5CC5}"/>
              </a:ext>
            </a:extLst>
          </p:cNvPr>
          <p:cNvSpPr>
            <a:spLocks noGrp="1"/>
          </p:cNvSpPr>
          <p:nvPr>
            <p:ph type="title"/>
          </p:nvPr>
        </p:nvSpPr>
        <p:spPr>
          <a:xfrm>
            <a:off x="913775" y="618517"/>
            <a:ext cx="10364451" cy="829283"/>
          </a:xfrm>
        </p:spPr>
        <p:txBody>
          <a:bodyPr/>
          <a:lstStyle/>
          <a:p>
            <a:r>
              <a:rPr lang="pl-PL" b="1" dirty="0"/>
              <a:t>PUE/</a:t>
            </a:r>
            <a:r>
              <a:rPr lang="pl-PL" b="1" cap="none" dirty="0" err="1"/>
              <a:t>e</a:t>
            </a:r>
            <a:r>
              <a:rPr lang="pl-PL" b="1" dirty="0" err="1"/>
              <a:t>ZUS</a:t>
            </a:r>
            <a:r>
              <a:rPr lang="pl-PL" b="1" dirty="0"/>
              <a:t> – aplikacja </a:t>
            </a:r>
            <a:r>
              <a:rPr lang="pl-PL" b="1" cap="none" dirty="0" err="1"/>
              <a:t>e</a:t>
            </a:r>
            <a:r>
              <a:rPr lang="pl-PL" b="1" dirty="0" err="1"/>
              <a:t>Płatnik</a:t>
            </a:r>
            <a:endParaRPr lang="pl-PL" b="1" dirty="0"/>
          </a:p>
        </p:txBody>
      </p:sp>
      <p:sp>
        <p:nvSpPr>
          <p:cNvPr id="3" name="Symbol zastępczy zawartości 2">
            <a:extLst>
              <a:ext uri="{FF2B5EF4-FFF2-40B4-BE49-F238E27FC236}">
                <a16:creationId xmlns:a16="http://schemas.microsoft.com/office/drawing/2014/main" id="{8DF0EC3B-A42A-FFAF-A447-E2F003803C19}"/>
              </a:ext>
            </a:extLst>
          </p:cNvPr>
          <p:cNvSpPr>
            <a:spLocks noGrp="1"/>
          </p:cNvSpPr>
          <p:nvPr>
            <p:ph sz="quarter" idx="13"/>
          </p:nvPr>
        </p:nvSpPr>
        <p:spPr>
          <a:xfrm>
            <a:off x="913774" y="1507068"/>
            <a:ext cx="10363826" cy="4284132"/>
          </a:xfrm>
        </p:spPr>
        <p:txBody>
          <a:bodyPr>
            <a:normAutofit/>
          </a:bodyPr>
          <a:lstStyle/>
          <a:p>
            <a:pPr marL="0" indent="0">
              <a:buNone/>
            </a:pPr>
            <a:r>
              <a:rPr lang="pl-PL" dirty="0"/>
              <a:t>Na PUE/</a:t>
            </a:r>
            <a:r>
              <a:rPr lang="pl-PL" cap="none" dirty="0" err="1"/>
              <a:t>e</a:t>
            </a:r>
            <a:r>
              <a:rPr lang="pl-PL" dirty="0" err="1"/>
              <a:t>ZUS</a:t>
            </a:r>
            <a:r>
              <a:rPr lang="pl-PL" dirty="0"/>
              <a:t> przedsiębiorcy mogą korzystać z bezpłatnej aplikacji </a:t>
            </a:r>
            <a:r>
              <a:rPr lang="pl-PL" b="1" cap="none" dirty="0" err="1"/>
              <a:t>e</a:t>
            </a:r>
            <a:r>
              <a:rPr lang="pl-PL" b="1" dirty="0" err="1"/>
              <a:t>Płatnik</a:t>
            </a:r>
            <a:r>
              <a:rPr lang="pl-PL" dirty="0"/>
              <a:t> przeznaczonej do obsługi dokumentów ubezpieczeniowych. Jest to narzędzie dla małych i średnich przedsiębiorców (do 100 ubezpieczonych), łatwe w obsłudze dzięki zastosowaniu kreatorów, które krok po kroku prowadzą użytkownika przez kolejne etapy wypełniania dokumentów ubezpieczeniowych.</a:t>
            </a:r>
          </a:p>
          <a:p>
            <a:pPr marL="0" indent="0">
              <a:buNone/>
            </a:pPr>
            <a:r>
              <a:rPr lang="pl-PL" dirty="0"/>
              <a:t>Główne funkcje </a:t>
            </a:r>
            <a:r>
              <a:rPr lang="pl-PL" cap="none" dirty="0" err="1"/>
              <a:t>e</a:t>
            </a:r>
            <a:r>
              <a:rPr lang="pl-PL" dirty="0" err="1"/>
              <a:t>Płatnika</a:t>
            </a:r>
            <a:r>
              <a:rPr lang="pl-PL" dirty="0"/>
              <a:t> to:</a:t>
            </a:r>
          </a:p>
          <a:p>
            <a:r>
              <a:rPr lang="pl-PL" dirty="0"/>
              <a:t>wypełnianie i przekazywanie dokumentów ubezpieczeniowych przez </a:t>
            </a:r>
            <a:r>
              <a:rPr lang="pl-PL" dirty="0" err="1"/>
              <a:t>internet</a:t>
            </a:r>
            <a:r>
              <a:rPr lang="pl-PL" dirty="0"/>
              <a:t>,</a:t>
            </a:r>
          </a:p>
          <a:p>
            <a:r>
              <a:rPr lang="pl-PL" dirty="0"/>
              <a:t>wypełnianie dokumentów z wykorzystaniem danych bezpośrednio z systemu ZUS,</a:t>
            </a:r>
          </a:p>
          <a:p>
            <a:r>
              <a:rPr lang="pl-PL" dirty="0"/>
              <a:t>weryfikacja online i blokada wysłania do ZUS błędnych dokumentów.</a:t>
            </a:r>
          </a:p>
          <a:p>
            <a:endParaRPr lang="pl-PL" dirty="0"/>
          </a:p>
        </p:txBody>
      </p:sp>
    </p:spTree>
    <p:extLst>
      <p:ext uri="{BB962C8B-B14F-4D97-AF65-F5344CB8AC3E}">
        <p14:creationId xmlns:p14="http://schemas.microsoft.com/office/powerpoint/2010/main" val="325312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4581C9-33E2-02B3-DFA9-3A20F7DFFFC4}"/>
              </a:ext>
            </a:extLst>
          </p:cNvPr>
          <p:cNvSpPr>
            <a:spLocks noGrp="1"/>
          </p:cNvSpPr>
          <p:nvPr>
            <p:ph type="title"/>
          </p:nvPr>
        </p:nvSpPr>
        <p:spPr>
          <a:xfrm>
            <a:off x="913775" y="618518"/>
            <a:ext cx="10364451" cy="566816"/>
          </a:xfrm>
        </p:spPr>
        <p:txBody>
          <a:bodyPr>
            <a:normAutofit fontScale="90000"/>
          </a:bodyPr>
          <a:lstStyle/>
          <a:p>
            <a:r>
              <a:rPr lang="pl-PL" b="1" cap="none" dirty="0" err="1"/>
              <a:t>e</a:t>
            </a:r>
            <a:r>
              <a:rPr lang="pl-PL" b="1" dirty="0" err="1"/>
              <a:t>Płatnik</a:t>
            </a:r>
            <a:endParaRPr lang="pl-PL" b="1" dirty="0"/>
          </a:p>
        </p:txBody>
      </p:sp>
      <p:sp>
        <p:nvSpPr>
          <p:cNvPr id="3" name="Symbol zastępczy zawartości 2">
            <a:extLst>
              <a:ext uri="{FF2B5EF4-FFF2-40B4-BE49-F238E27FC236}">
                <a16:creationId xmlns:a16="http://schemas.microsoft.com/office/drawing/2014/main" id="{F8CEC8CD-041D-D6CD-F577-8F84BFE9137F}"/>
              </a:ext>
            </a:extLst>
          </p:cNvPr>
          <p:cNvSpPr>
            <a:spLocks noGrp="1"/>
          </p:cNvSpPr>
          <p:nvPr>
            <p:ph sz="quarter" idx="13"/>
          </p:nvPr>
        </p:nvSpPr>
        <p:spPr>
          <a:xfrm>
            <a:off x="913774" y="1346200"/>
            <a:ext cx="10363826" cy="4444999"/>
          </a:xfrm>
        </p:spPr>
        <p:txBody>
          <a:bodyPr/>
          <a:lstStyle/>
          <a:p>
            <a:r>
              <a:rPr lang="pl-PL" b="1" dirty="0"/>
              <a:t>Co to jest </a:t>
            </a:r>
            <a:r>
              <a:rPr lang="pl-PL" b="1" dirty="0" err="1"/>
              <a:t>ePłatnik</a:t>
            </a:r>
            <a:endParaRPr lang="pl-PL" b="1" cap="none" dirty="0"/>
          </a:p>
          <a:p>
            <a:pPr>
              <a:buFont typeface="Wingdings" panose="05000000000000000000" pitchFamily="2" charset="2"/>
              <a:buChar char="Ø"/>
            </a:pPr>
            <a:r>
              <a:rPr lang="pl-PL" cap="none" dirty="0" err="1"/>
              <a:t>e</a:t>
            </a:r>
            <a:r>
              <a:rPr lang="pl-PL" dirty="0" err="1"/>
              <a:t>Płatnik</a:t>
            </a:r>
            <a:r>
              <a:rPr lang="pl-PL" dirty="0"/>
              <a:t> to aplikacja do obsługi dokumentów ubezpieczeniowych. Jest częścią Platformy Usług Elektronicznych (PUE/</a:t>
            </a:r>
            <a:r>
              <a:rPr lang="pl-PL" dirty="0" err="1"/>
              <a:t>eZUS</a:t>
            </a:r>
            <a:r>
              <a:rPr lang="pl-PL" dirty="0"/>
              <a:t>). </a:t>
            </a:r>
            <a:r>
              <a:rPr lang="pl-PL" dirty="0" err="1"/>
              <a:t>ePłatnik</a:t>
            </a:r>
            <a:r>
              <a:rPr lang="pl-PL" dirty="0"/>
              <a:t> jest internetowym odpowiednikiem programu Płatnik.</a:t>
            </a:r>
          </a:p>
          <a:p>
            <a:r>
              <a:rPr lang="pl-PL" b="1" dirty="0"/>
              <a:t>Dla kogo jest </a:t>
            </a:r>
            <a:r>
              <a:rPr lang="pl-PL" b="1" cap="none" dirty="0" err="1"/>
              <a:t>e</a:t>
            </a:r>
            <a:r>
              <a:rPr lang="pl-PL" b="1" dirty="0" err="1"/>
              <a:t>Płatnik</a:t>
            </a:r>
            <a:endParaRPr lang="pl-PL" b="1" dirty="0"/>
          </a:p>
          <a:p>
            <a:pPr>
              <a:buFont typeface="Wingdings" panose="05000000000000000000" pitchFamily="2" charset="2"/>
              <a:buChar char="Ø"/>
            </a:pPr>
            <a:r>
              <a:rPr lang="pl-PL" dirty="0"/>
              <a:t>Z </a:t>
            </a:r>
            <a:r>
              <a:rPr lang="pl-PL" cap="none" dirty="0" err="1"/>
              <a:t>e</a:t>
            </a:r>
            <a:r>
              <a:rPr lang="pl-PL" dirty="0" err="1"/>
              <a:t>Płatnika</a:t>
            </a:r>
            <a:r>
              <a:rPr lang="pl-PL" dirty="0"/>
              <a:t> może korzystać każdy, kto prowadzi małe lub średnie przedsiębiorstwo i zatrudnia do 100 osób. Możesz też upoważnić inną osobę np. księgową czy pracownika biura rachunkowego.</a:t>
            </a:r>
          </a:p>
          <a:p>
            <a:endParaRPr lang="pl-PL" dirty="0"/>
          </a:p>
          <a:p>
            <a:endParaRPr lang="pl-PL" dirty="0"/>
          </a:p>
        </p:txBody>
      </p:sp>
    </p:spTree>
    <p:extLst>
      <p:ext uri="{BB962C8B-B14F-4D97-AF65-F5344CB8AC3E}">
        <p14:creationId xmlns:p14="http://schemas.microsoft.com/office/powerpoint/2010/main" val="1261551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ACA3FA-49E0-F246-5249-0F4866011009}"/>
              </a:ext>
            </a:extLst>
          </p:cNvPr>
          <p:cNvSpPr>
            <a:spLocks noGrp="1"/>
          </p:cNvSpPr>
          <p:nvPr>
            <p:ph type="title"/>
          </p:nvPr>
        </p:nvSpPr>
        <p:spPr>
          <a:xfrm>
            <a:off x="913775" y="618518"/>
            <a:ext cx="10364451" cy="812350"/>
          </a:xfrm>
        </p:spPr>
        <p:txBody>
          <a:bodyPr/>
          <a:lstStyle/>
          <a:p>
            <a:r>
              <a:rPr lang="pl-PL" b="1" dirty="0"/>
              <a:t>Tworzenie konta i Logowanie do </a:t>
            </a:r>
            <a:r>
              <a:rPr lang="pl-PL" b="1" dirty="0" err="1"/>
              <a:t>pue</a:t>
            </a:r>
            <a:r>
              <a:rPr lang="pl-PL" b="1" dirty="0"/>
              <a:t> </a:t>
            </a:r>
            <a:r>
              <a:rPr lang="pl-PL" b="1" dirty="0" err="1"/>
              <a:t>zus</a:t>
            </a:r>
            <a:endParaRPr lang="pl-PL" b="1" dirty="0"/>
          </a:p>
        </p:txBody>
      </p:sp>
      <p:sp>
        <p:nvSpPr>
          <p:cNvPr id="3" name="Symbol zastępczy zawartości 2">
            <a:extLst>
              <a:ext uri="{FF2B5EF4-FFF2-40B4-BE49-F238E27FC236}">
                <a16:creationId xmlns:a16="http://schemas.microsoft.com/office/drawing/2014/main" id="{D9FF6327-2FF0-B9D8-3F64-8027D82650D4}"/>
              </a:ext>
            </a:extLst>
          </p:cNvPr>
          <p:cNvSpPr>
            <a:spLocks noGrp="1"/>
          </p:cNvSpPr>
          <p:nvPr>
            <p:ph sz="quarter" idx="13"/>
          </p:nvPr>
        </p:nvSpPr>
        <p:spPr>
          <a:xfrm>
            <a:off x="913774" y="1583267"/>
            <a:ext cx="10363826" cy="4555065"/>
          </a:xfrm>
        </p:spPr>
        <p:txBody>
          <a:bodyPr>
            <a:normAutofit fontScale="70000" lnSpcReduction="20000"/>
          </a:bodyPr>
          <a:lstStyle/>
          <a:p>
            <a:pPr marL="0" indent="0">
              <a:buNone/>
            </a:pPr>
            <a:r>
              <a:rPr lang="pl-PL" dirty="0"/>
              <a:t>Jeśli chcesz założyć konto na PUE/</a:t>
            </a:r>
            <a:r>
              <a:rPr lang="pl-PL" dirty="0" err="1"/>
              <a:t>eZUS</a:t>
            </a:r>
            <a:r>
              <a:rPr lang="pl-PL" dirty="0"/>
              <a:t>, musisz mieć ukończone 13 lat. Konto możesz utworzyć w kilku prostych krokach.</a:t>
            </a:r>
          </a:p>
          <a:p>
            <a:r>
              <a:rPr lang="pl-PL" dirty="0"/>
              <a:t>Wejdź na </a:t>
            </a:r>
            <a:r>
              <a:rPr lang="pl-PL" u="sng" dirty="0">
                <a:hlinkClick r:id="rId2"/>
              </a:rPr>
              <a:t>www.zus.pl</a:t>
            </a:r>
            <a:r>
              <a:rPr lang="pl-PL" dirty="0"/>
              <a:t> i w nagłówku strony kliknij „</a:t>
            </a:r>
            <a:r>
              <a:rPr lang="pl-PL" u="sng" dirty="0">
                <a:hlinkClick r:id="rId3"/>
              </a:rPr>
              <a:t>Zarejestruj w PUE/</a:t>
            </a:r>
            <a:r>
              <a:rPr lang="pl-PL" u="sng" dirty="0" err="1">
                <a:hlinkClick r:id="rId3"/>
              </a:rPr>
              <a:t>eZUS</a:t>
            </a:r>
            <a:r>
              <a:rPr lang="pl-PL" dirty="0"/>
              <a:t>”.</a:t>
            </a:r>
          </a:p>
          <a:p>
            <a:r>
              <a:rPr lang="pl-PL" dirty="0"/>
              <a:t>Wybierz, jak chcesz założyć konto na PUE/</a:t>
            </a:r>
            <a:r>
              <a:rPr lang="pl-PL" dirty="0" err="1"/>
              <a:t>eZUS</a:t>
            </a:r>
            <a:r>
              <a:rPr lang="pl-PL" dirty="0"/>
              <a:t>. Masz do wyboru: </a:t>
            </a:r>
          </a:p>
          <a:p>
            <a:pPr>
              <a:buFont typeface="Wingdings" panose="05000000000000000000" pitchFamily="2" charset="2"/>
              <a:buChar char="ü"/>
            </a:pPr>
            <a:r>
              <a:rPr lang="pl-PL" dirty="0"/>
              <a:t>login.gov.pl – możesz potwierdzić konto online za pomocą:</a:t>
            </a:r>
          </a:p>
          <a:p>
            <a:pPr marL="396000">
              <a:buFont typeface="Wingdings" panose="05000000000000000000" pitchFamily="2" charset="2"/>
              <a:buChar char="Ø"/>
            </a:pPr>
            <a:r>
              <a:rPr lang="pl-PL" dirty="0"/>
              <a:t>profilu zaufanego,</a:t>
            </a:r>
          </a:p>
          <a:p>
            <a:pPr marL="396000">
              <a:buFont typeface="Wingdings" panose="05000000000000000000" pitchFamily="2" charset="2"/>
              <a:buChar char="Ø"/>
            </a:pPr>
            <a:r>
              <a:rPr lang="pl-PL" dirty="0"/>
              <a:t>bankowości,</a:t>
            </a:r>
          </a:p>
          <a:p>
            <a:pPr marL="396000">
              <a:buFont typeface="Wingdings" panose="05000000000000000000" pitchFamily="2" charset="2"/>
              <a:buChar char="Ø"/>
            </a:pPr>
            <a:r>
              <a:rPr lang="pl-PL" dirty="0"/>
              <a:t>aplikacji </a:t>
            </a:r>
            <a:r>
              <a:rPr lang="pl-PL" dirty="0" err="1"/>
              <a:t>mObywatel</a:t>
            </a:r>
            <a:r>
              <a:rPr lang="pl-PL" dirty="0"/>
              <a:t>,</a:t>
            </a:r>
          </a:p>
          <a:p>
            <a:pPr marL="396000">
              <a:buFont typeface="Wingdings" panose="05000000000000000000" pitchFamily="2" charset="2"/>
              <a:buChar char="Ø"/>
            </a:pPr>
            <a:r>
              <a:rPr lang="pl-PL" dirty="0"/>
              <a:t>e-Dowodu lub</a:t>
            </a:r>
          </a:p>
          <a:p>
            <a:pPr marL="396000">
              <a:buFont typeface="Wingdings" panose="05000000000000000000" pitchFamily="2" charset="2"/>
              <a:buChar char="Ø"/>
            </a:pPr>
            <a:r>
              <a:rPr lang="pl-PL" cap="none" dirty="0" err="1"/>
              <a:t>e</a:t>
            </a:r>
            <a:r>
              <a:rPr lang="pl-PL" dirty="0" err="1"/>
              <a:t>ID</a:t>
            </a:r>
            <a:r>
              <a:rPr lang="pl-PL" dirty="0"/>
              <a:t> (europejska tożsamość cyfrowa);</a:t>
            </a:r>
          </a:p>
          <a:p>
            <a:pPr>
              <a:buFont typeface="Wingdings" panose="05000000000000000000" pitchFamily="2" charset="2"/>
              <a:buChar char="ü"/>
            </a:pPr>
            <a:r>
              <a:rPr lang="pl-PL" dirty="0"/>
              <a:t>kwalifikowany podpis elektroniczny – możesz potwierdzić konto online za pomocą certyfikatu przypisanego do konkretnej osoby;</a:t>
            </a:r>
          </a:p>
          <a:p>
            <a:pPr>
              <a:buFont typeface="Wingdings" panose="05000000000000000000" pitchFamily="2" charset="2"/>
              <a:buChar char="ü"/>
            </a:pPr>
            <a:r>
              <a:rPr lang="pl-PL" dirty="0"/>
              <a:t>e-wizytę lub wizytę w placówce ZUS – możesz potwierdzić konto podczas </a:t>
            </a:r>
            <a:r>
              <a:rPr lang="pl-PL" dirty="0" err="1"/>
              <a:t>wideorozmowy</a:t>
            </a:r>
            <a:r>
              <a:rPr lang="pl-PL" dirty="0"/>
              <a:t> z pracownikiem ZUS lub w placówce ZUS.</a:t>
            </a:r>
          </a:p>
          <a:p>
            <a:endParaRPr lang="pl-PL" dirty="0"/>
          </a:p>
        </p:txBody>
      </p:sp>
    </p:spTree>
    <p:extLst>
      <p:ext uri="{BB962C8B-B14F-4D97-AF65-F5344CB8AC3E}">
        <p14:creationId xmlns:p14="http://schemas.microsoft.com/office/powerpoint/2010/main" val="8003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86CBDB-B497-BFB8-4D12-F61FA080043B}"/>
              </a:ext>
            </a:extLst>
          </p:cNvPr>
          <p:cNvSpPr>
            <a:spLocks noGrp="1"/>
          </p:cNvSpPr>
          <p:nvPr>
            <p:ph type="title"/>
          </p:nvPr>
        </p:nvSpPr>
        <p:spPr/>
        <p:txBody>
          <a:bodyPr/>
          <a:lstStyle/>
          <a:p>
            <a:r>
              <a:rPr lang="pl-PL" b="1" dirty="0"/>
              <a:t>Profil zaufany</a:t>
            </a:r>
          </a:p>
        </p:txBody>
      </p:sp>
      <p:sp>
        <p:nvSpPr>
          <p:cNvPr id="3" name="Symbol zastępczy zawartości 2">
            <a:extLst>
              <a:ext uri="{FF2B5EF4-FFF2-40B4-BE49-F238E27FC236}">
                <a16:creationId xmlns:a16="http://schemas.microsoft.com/office/drawing/2014/main" id="{051E8473-0A55-F575-D156-1A331F11A6DD}"/>
              </a:ext>
            </a:extLst>
          </p:cNvPr>
          <p:cNvSpPr>
            <a:spLocks noGrp="1"/>
          </p:cNvSpPr>
          <p:nvPr>
            <p:ph sz="quarter" idx="13"/>
          </p:nvPr>
        </p:nvSpPr>
        <p:spPr/>
        <p:txBody>
          <a:bodyPr/>
          <a:lstStyle/>
          <a:p>
            <a:r>
              <a:rPr lang="pl-PL" b="1" dirty="0"/>
              <a:t>Profil zaufany jest środkiem identyfikacji elektronicznej.</a:t>
            </a:r>
            <a:r>
              <a:rPr lang="pl-PL" dirty="0"/>
              <a:t> Dzięki niemu możesz potwierdzić swoją tożsamość w Internecie oraz podpisać dokument podpisem elektronicznym, jeśli jest to niezbędne do załatwienia twojej sprawy.</a:t>
            </a:r>
          </a:p>
          <a:p>
            <a:r>
              <a:rPr lang="pl-PL" dirty="0"/>
              <a:t>Profil zaufany to potwierdzony zestaw danych, które jednoznacznie identyfikują jego posiadacza w elektronicznych usługach podmiotów publicznych. Te dane to: imię (imiona), nazwisko, data urodzenia oraz numer PESEL.</a:t>
            </a:r>
          </a:p>
          <a:p>
            <a:r>
              <a:rPr lang="pl-PL" dirty="0"/>
              <a:t>Aby uzyskać profil zaufany </a:t>
            </a:r>
            <a:r>
              <a:rPr lang="pl-PL" u="sng" dirty="0">
                <a:hlinkClick r:id="rId2"/>
              </a:rPr>
              <a:t>przejdź na rządowy portal gov.pl </a:t>
            </a:r>
            <a:endParaRPr lang="pl-PL" dirty="0"/>
          </a:p>
        </p:txBody>
      </p:sp>
    </p:spTree>
    <p:extLst>
      <p:ext uri="{BB962C8B-B14F-4D97-AF65-F5344CB8AC3E}">
        <p14:creationId xmlns:p14="http://schemas.microsoft.com/office/powerpoint/2010/main" val="21657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305CB-F289-1FB9-B738-CE97C7B3CAB8}"/>
              </a:ext>
            </a:extLst>
          </p:cNvPr>
          <p:cNvSpPr>
            <a:spLocks noGrp="1"/>
          </p:cNvSpPr>
          <p:nvPr>
            <p:ph type="title"/>
          </p:nvPr>
        </p:nvSpPr>
        <p:spPr>
          <a:xfrm>
            <a:off x="913775" y="618517"/>
            <a:ext cx="10364451" cy="651483"/>
          </a:xfrm>
        </p:spPr>
        <p:txBody>
          <a:bodyPr/>
          <a:lstStyle/>
          <a:p>
            <a:r>
              <a:rPr lang="pl-PL" b="1" dirty="0"/>
              <a:t>kwalifikowany podpis elektroniczny</a:t>
            </a:r>
          </a:p>
        </p:txBody>
      </p:sp>
      <p:sp>
        <p:nvSpPr>
          <p:cNvPr id="3" name="Symbol zastępczy zawartości 2">
            <a:extLst>
              <a:ext uri="{FF2B5EF4-FFF2-40B4-BE49-F238E27FC236}">
                <a16:creationId xmlns:a16="http://schemas.microsoft.com/office/drawing/2014/main" id="{A60AEF93-1B3C-A2A0-FE31-38EA700DE9A3}"/>
              </a:ext>
            </a:extLst>
          </p:cNvPr>
          <p:cNvSpPr>
            <a:spLocks noGrp="1"/>
          </p:cNvSpPr>
          <p:nvPr>
            <p:ph sz="quarter" idx="13"/>
          </p:nvPr>
        </p:nvSpPr>
        <p:spPr>
          <a:xfrm>
            <a:off x="913774" y="1270000"/>
            <a:ext cx="10363826" cy="4521199"/>
          </a:xfrm>
        </p:spPr>
        <p:txBody>
          <a:bodyPr/>
          <a:lstStyle/>
          <a:p>
            <a:r>
              <a:rPr lang="pl-PL" dirty="0"/>
              <a:t>Podpis kwalifikowany to podpis elektroniczny, który </a:t>
            </a:r>
            <a:r>
              <a:rPr lang="pl-PL" b="1" dirty="0"/>
              <a:t>ma moc prawną taką jak podpis własnoręczny</a:t>
            </a:r>
            <a:r>
              <a:rPr lang="pl-PL" dirty="0"/>
              <a:t>. Jest poświadczony specjalnym certyfikatem kwalifikowanym, który umożliwia weryfikację składającej podpis osoby.</a:t>
            </a:r>
          </a:p>
          <a:p>
            <a:r>
              <a:rPr lang="pl-PL" dirty="0"/>
              <a:t>Certyfikat kwalifikowany – to Elektroniczne zaświadczenie służące do weryfikacji podpisu elektronicznego, spełniające warunki określone w ustawie, wydane przez kwalifikowany podmiot świadczący usługi certyfikacyjne.</a:t>
            </a:r>
          </a:p>
          <a:p>
            <a:r>
              <a:rPr lang="pl-PL" dirty="0"/>
              <a:t>W odróżnieniu od </a:t>
            </a:r>
            <a:r>
              <a:rPr lang="pl-PL" u="sng" dirty="0"/>
              <a:t>profilu zaufanego</a:t>
            </a:r>
            <a:r>
              <a:rPr lang="pl-PL" dirty="0"/>
              <a:t>, za pomocą podpisu kwalifikowanego możesz nie tylko załatwiać sprawy urzędowe, ale też na przykład </a:t>
            </a:r>
            <a:r>
              <a:rPr lang="pl-PL" b="1" dirty="0"/>
              <a:t>zawierać umowy na odległość</a:t>
            </a:r>
            <a:r>
              <a:rPr lang="pl-PL" dirty="0"/>
              <a:t>, czy brać udział w aukcjach elektronicznych na platformach przetargowych.</a:t>
            </a:r>
          </a:p>
        </p:txBody>
      </p:sp>
    </p:spTree>
    <p:extLst>
      <p:ext uri="{BB962C8B-B14F-4D97-AF65-F5344CB8AC3E}">
        <p14:creationId xmlns:p14="http://schemas.microsoft.com/office/powerpoint/2010/main" val="220026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6070A6-90BC-8551-F8C1-A115047A7F13}"/>
              </a:ext>
            </a:extLst>
          </p:cNvPr>
          <p:cNvSpPr>
            <a:spLocks noGrp="1"/>
          </p:cNvSpPr>
          <p:nvPr>
            <p:ph type="title"/>
          </p:nvPr>
        </p:nvSpPr>
        <p:spPr>
          <a:xfrm>
            <a:off x="913775" y="448733"/>
            <a:ext cx="10364451" cy="838201"/>
          </a:xfrm>
        </p:spPr>
        <p:txBody>
          <a:bodyPr>
            <a:normAutofit/>
          </a:bodyPr>
          <a:lstStyle/>
          <a:p>
            <a:r>
              <a:rPr lang="pl-PL" sz="3200" b="1" i="1" dirty="0"/>
              <a:t>Rodzaje ubezpieczeń społecznych</a:t>
            </a:r>
            <a:endParaRPr lang="pl-PL" sz="3200" b="1" dirty="0"/>
          </a:p>
        </p:txBody>
      </p:sp>
      <p:sp>
        <p:nvSpPr>
          <p:cNvPr id="3" name="Symbol zastępczy zawartości 2">
            <a:extLst>
              <a:ext uri="{FF2B5EF4-FFF2-40B4-BE49-F238E27FC236}">
                <a16:creationId xmlns:a16="http://schemas.microsoft.com/office/drawing/2014/main" id="{64D7BFA5-BC25-9884-684A-5500109E770E}"/>
              </a:ext>
            </a:extLst>
          </p:cNvPr>
          <p:cNvSpPr>
            <a:spLocks noGrp="1"/>
          </p:cNvSpPr>
          <p:nvPr>
            <p:ph idx="1"/>
          </p:nvPr>
        </p:nvSpPr>
        <p:spPr>
          <a:xfrm>
            <a:off x="1103312" y="1413933"/>
            <a:ext cx="8946541" cy="4834467"/>
          </a:xfrm>
        </p:spPr>
        <p:txBody>
          <a:bodyPr>
            <a:normAutofit fontScale="77500" lnSpcReduction="20000"/>
          </a:bodyPr>
          <a:lstStyle/>
          <a:p>
            <a:pPr marL="0" indent="0">
              <a:buNone/>
            </a:pPr>
            <a:r>
              <a:rPr lang="pl-PL" dirty="0"/>
              <a:t>W systemie polskim wyróżniamy kilka głównych składek:</a:t>
            </a:r>
          </a:p>
          <a:p>
            <a:pPr lvl="0">
              <a:buFont typeface="Wingdings" panose="05000000000000000000" pitchFamily="2" charset="2"/>
              <a:buChar char="Ø"/>
            </a:pPr>
            <a:r>
              <a:rPr lang="pl-PL" b="1" dirty="0"/>
              <a:t>Emerytalne</a:t>
            </a:r>
            <a:r>
              <a:rPr lang="pl-PL" dirty="0"/>
              <a:t> – zapewniają prawo do emerytury w przyszłości.</a:t>
            </a:r>
          </a:p>
          <a:p>
            <a:pPr lvl="0">
              <a:buFont typeface="Wingdings" panose="05000000000000000000" pitchFamily="2" charset="2"/>
              <a:buChar char="Ø"/>
            </a:pPr>
            <a:r>
              <a:rPr lang="pl-PL" b="1" dirty="0"/>
              <a:t>Rentowe </a:t>
            </a:r>
            <a:r>
              <a:rPr lang="pl-PL" dirty="0"/>
              <a:t>– chronią w sytuacji niezdolności do pracy lub utraty członka rodziny.</a:t>
            </a:r>
          </a:p>
          <a:p>
            <a:pPr lvl="0">
              <a:buFont typeface="Wingdings" panose="05000000000000000000" pitchFamily="2" charset="2"/>
              <a:buChar char="Ø"/>
            </a:pPr>
            <a:r>
              <a:rPr lang="pl-PL" b="1" dirty="0"/>
              <a:t>Chorobowe</a:t>
            </a:r>
            <a:r>
              <a:rPr lang="pl-PL" dirty="0"/>
              <a:t> – umożliwia uzyskanie zasiłku chorobowego lub macierzyńskiego (dobrowolne dla przedsiębiorców).</a:t>
            </a:r>
          </a:p>
          <a:p>
            <a:pPr lvl="0">
              <a:buFont typeface="Wingdings" panose="05000000000000000000" pitchFamily="2" charset="2"/>
              <a:buChar char="Ø"/>
            </a:pPr>
            <a:r>
              <a:rPr lang="pl-PL" b="1" dirty="0"/>
              <a:t>Wypadkowe</a:t>
            </a:r>
            <a:r>
              <a:rPr lang="pl-PL" dirty="0"/>
              <a:t> – obejmuje świadczenia w razie wypadku przy pracy.</a:t>
            </a:r>
          </a:p>
          <a:p>
            <a:pPr lvl="0">
              <a:buFont typeface="Wingdings" panose="05000000000000000000" pitchFamily="2" charset="2"/>
              <a:buChar char="Ø"/>
            </a:pPr>
            <a:r>
              <a:rPr lang="pl-PL" b="1" dirty="0"/>
              <a:t>Zdrowotne</a:t>
            </a:r>
            <a:r>
              <a:rPr lang="pl-PL" dirty="0"/>
              <a:t>- obowiązkowe dla wszystkich, gwarantuje dostęp do publicznej służby zdrowia.</a:t>
            </a:r>
          </a:p>
          <a:p>
            <a:pPr lvl="0">
              <a:buFont typeface="Wingdings" panose="05000000000000000000" pitchFamily="2" charset="2"/>
              <a:buChar char="Ø"/>
            </a:pPr>
            <a:r>
              <a:rPr lang="pl-PL" b="1" dirty="0"/>
              <a:t>Fundusz Pracy i Fundusz Solidarnościowy</a:t>
            </a:r>
            <a:r>
              <a:rPr lang="pl-PL" dirty="0"/>
              <a:t> – wspierają osoby bezrobotne i niepełnosprawne, płatne przez osoby poniżej określonego wieku (kobiety do 55 lat, mężczyźni do 60), nie płacimy jeżeli podstawa jest niższa niż minimalne wynagrodzenie. (FP – 1%, FS - 1,45%)</a:t>
            </a:r>
          </a:p>
          <a:p>
            <a:pPr lvl="0">
              <a:buFont typeface="Wingdings" panose="05000000000000000000" pitchFamily="2" charset="2"/>
              <a:buChar char="Ø"/>
            </a:pPr>
            <a:r>
              <a:rPr lang="pl-PL" b="1" dirty="0"/>
              <a:t>Fundusz Gwarantowanych Świadczeń Pracowniczych – </a:t>
            </a:r>
            <a:r>
              <a:rPr lang="pl-PL" dirty="0"/>
              <a:t>zapewnia pracownikom ochronę ich praw w sytuacjach, gdy pracodawca nie jest w stanie wypłacić wynagrodzenia lub innych świadczeń (0,10%).</a:t>
            </a:r>
          </a:p>
        </p:txBody>
      </p:sp>
    </p:spTree>
    <p:extLst>
      <p:ext uri="{BB962C8B-B14F-4D97-AF65-F5344CB8AC3E}">
        <p14:creationId xmlns:p14="http://schemas.microsoft.com/office/powerpoint/2010/main" val="164807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C8D0B8-B313-1B72-FB50-4C3BFC77A32D}"/>
              </a:ext>
            </a:extLst>
          </p:cNvPr>
          <p:cNvSpPr>
            <a:spLocks noGrp="1"/>
          </p:cNvSpPr>
          <p:nvPr>
            <p:ph type="title"/>
          </p:nvPr>
        </p:nvSpPr>
        <p:spPr>
          <a:xfrm>
            <a:off x="913775" y="618518"/>
            <a:ext cx="10364451" cy="846216"/>
          </a:xfrm>
        </p:spPr>
        <p:txBody>
          <a:bodyPr/>
          <a:lstStyle/>
          <a:p>
            <a:r>
              <a:rPr lang="pl-PL" b="1" dirty="0"/>
              <a:t>Skąd wziąć podpis kwalifikowany</a:t>
            </a:r>
            <a:endParaRPr lang="pl-PL" dirty="0"/>
          </a:p>
        </p:txBody>
      </p:sp>
      <p:sp>
        <p:nvSpPr>
          <p:cNvPr id="3" name="Symbol zastępczy zawartości 2">
            <a:extLst>
              <a:ext uri="{FF2B5EF4-FFF2-40B4-BE49-F238E27FC236}">
                <a16:creationId xmlns:a16="http://schemas.microsoft.com/office/drawing/2014/main" id="{37D66513-C11F-2595-C15C-B2EAEFB578B5}"/>
              </a:ext>
            </a:extLst>
          </p:cNvPr>
          <p:cNvSpPr>
            <a:spLocks noGrp="1"/>
          </p:cNvSpPr>
          <p:nvPr>
            <p:ph sz="quarter" idx="13"/>
          </p:nvPr>
        </p:nvSpPr>
        <p:spPr>
          <a:xfrm>
            <a:off x="913774" y="1625600"/>
            <a:ext cx="10363826" cy="4165599"/>
          </a:xfrm>
        </p:spPr>
        <p:txBody>
          <a:bodyPr>
            <a:normAutofit fontScale="92500" lnSpcReduction="20000"/>
          </a:bodyPr>
          <a:lstStyle/>
          <a:p>
            <a:pPr marL="0" indent="0">
              <a:buNone/>
            </a:pPr>
            <a:r>
              <a:rPr lang="pl-PL" dirty="0"/>
              <a:t>Podpis kwalifikowany </a:t>
            </a:r>
            <a:r>
              <a:rPr lang="pl-PL" b="1" dirty="0"/>
              <a:t>kupujesz u jednego z certyfikowanych dostawców</a:t>
            </a:r>
            <a:r>
              <a:rPr lang="pl-PL" dirty="0"/>
              <a:t>. Ich listę znajdziesz na stronie internetowej </a:t>
            </a:r>
            <a:r>
              <a:rPr lang="pl-PL" u="sng" dirty="0">
                <a:hlinkClick r:id="rId2" tooltip="Link otworzy się w nowym oknie"/>
              </a:rPr>
              <a:t>Narodowego Centrum Certyfikacji</a:t>
            </a:r>
            <a:r>
              <a:rPr lang="pl-PL" dirty="0"/>
              <a:t>.</a:t>
            </a:r>
          </a:p>
          <a:p>
            <a:pPr marL="0" indent="0">
              <a:buNone/>
            </a:pPr>
            <a:r>
              <a:rPr lang="pl-PL" dirty="0"/>
              <a:t>W skład zestawu składającego się na podpis kwalifikowany wchodzą najczęściej:</a:t>
            </a:r>
          </a:p>
          <a:p>
            <a:r>
              <a:rPr lang="pl-PL" dirty="0"/>
              <a:t>specjalna karta kryptograficzna, na której jest zapisany twój </a:t>
            </a:r>
            <a:r>
              <a:rPr lang="pl-PL" b="1" dirty="0"/>
              <a:t>certyfikat kwalifikowany</a:t>
            </a:r>
            <a:endParaRPr lang="pl-PL" dirty="0"/>
          </a:p>
          <a:p>
            <a:r>
              <a:rPr lang="pl-PL" b="1" dirty="0"/>
              <a:t>czytnik kart</a:t>
            </a:r>
            <a:r>
              <a:rPr lang="pl-PL" dirty="0"/>
              <a:t>, który podłączasz do swojego komputera</a:t>
            </a:r>
          </a:p>
          <a:p>
            <a:r>
              <a:rPr lang="pl-PL" b="1" dirty="0"/>
              <a:t>oprogramowanie</a:t>
            </a:r>
            <a:r>
              <a:rPr lang="pl-PL" dirty="0"/>
              <a:t>, które musisz zainstalować.</a:t>
            </a:r>
          </a:p>
          <a:p>
            <a:pPr marL="0" indent="0">
              <a:buNone/>
            </a:pPr>
            <a:r>
              <a:rPr lang="pl-PL" dirty="0"/>
              <a:t>Cena zestawu </a:t>
            </a:r>
            <a:r>
              <a:rPr lang="pl-PL" b="1" dirty="0"/>
              <a:t>zależy od dostawcy</a:t>
            </a:r>
            <a:r>
              <a:rPr lang="pl-PL" dirty="0"/>
              <a:t>, a także opcji jaką wybierzesz. Wpływ na cenę będzie miał okres przez jaki certyfikat jest ważny – może to być od roku do trzech lub liczba podpisów, które możesz wykorzystać.</a:t>
            </a:r>
          </a:p>
          <a:p>
            <a:pPr marL="0" indent="0">
              <a:buNone/>
            </a:pPr>
            <a:r>
              <a:rPr lang="pl-PL" dirty="0"/>
              <a:t>Zazwyczaj zestaw kosztuje około 300 zł brutto.</a:t>
            </a:r>
          </a:p>
          <a:p>
            <a:endParaRPr lang="pl-PL" dirty="0"/>
          </a:p>
        </p:txBody>
      </p:sp>
    </p:spTree>
    <p:extLst>
      <p:ext uri="{BB962C8B-B14F-4D97-AF65-F5344CB8AC3E}">
        <p14:creationId xmlns:p14="http://schemas.microsoft.com/office/powerpoint/2010/main" val="423078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BE1A-8BAF-696C-119A-58DA85270C1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0355B81-4AF4-6FCA-0A94-0745EE1DF7C7}"/>
              </a:ext>
            </a:extLst>
          </p:cNvPr>
          <p:cNvSpPr>
            <a:spLocks noGrp="1"/>
          </p:cNvSpPr>
          <p:nvPr>
            <p:ph type="title"/>
          </p:nvPr>
        </p:nvSpPr>
        <p:spPr>
          <a:xfrm>
            <a:off x="913775" y="618518"/>
            <a:ext cx="10364451" cy="812350"/>
          </a:xfrm>
        </p:spPr>
        <p:txBody>
          <a:bodyPr>
            <a:normAutofit fontScale="90000"/>
          </a:bodyPr>
          <a:lstStyle/>
          <a:p>
            <a:r>
              <a:rPr lang="pl-PL" b="1" dirty="0"/>
              <a:t>Jak wysłać elektroniczne dokumenty do ZUS</a:t>
            </a:r>
          </a:p>
        </p:txBody>
      </p:sp>
      <p:sp>
        <p:nvSpPr>
          <p:cNvPr id="3" name="Symbol zastępczy zawartości 2">
            <a:extLst>
              <a:ext uri="{FF2B5EF4-FFF2-40B4-BE49-F238E27FC236}">
                <a16:creationId xmlns:a16="http://schemas.microsoft.com/office/drawing/2014/main" id="{B057C9D3-40D2-6AC6-1497-B07C0CF8F867}"/>
              </a:ext>
            </a:extLst>
          </p:cNvPr>
          <p:cNvSpPr>
            <a:spLocks noGrp="1"/>
          </p:cNvSpPr>
          <p:nvPr>
            <p:ph sz="quarter" idx="13"/>
          </p:nvPr>
        </p:nvSpPr>
        <p:spPr>
          <a:xfrm>
            <a:off x="913774" y="1583268"/>
            <a:ext cx="10363826" cy="4207932"/>
          </a:xfrm>
        </p:spPr>
        <p:txBody>
          <a:bodyPr/>
          <a:lstStyle/>
          <a:p>
            <a:r>
              <a:rPr lang="pl-PL" dirty="0"/>
              <a:t>Za pomocą </a:t>
            </a:r>
            <a:r>
              <a:rPr lang="pl-PL" dirty="0" err="1"/>
              <a:t>pue</a:t>
            </a:r>
            <a:r>
              <a:rPr lang="pl-PL" dirty="0"/>
              <a:t>/</a:t>
            </a:r>
            <a:r>
              <a:rPr lang="pl-PL" cap="none" dirty="0" err="1"/>
              <a:t>e</a:t>
            </a:r>
            <a:r>
              <a:rPr lang="pl-PL" dirty="0" err="1"/>
              <a:t>zus</a:t>
            </a:r>
            <a:r>
              <a:rPr lang="pl-PL" dirty="0"/>
              <a:t> z wykorzystaniem aplikacji płatnik (konieczne konto na </a:t>
            </a:r>
            <a:r>
              <a:rPr lang="pl-PL" dirty="0" err="1"/>
              <a:t>pue</a:t>
            </a:r>
            <a:r>
              <a:rPr lang="pl-PL" dirty="0"/>
              <a:t>/</a:t>
            </a:r>
            <a:r>
              <a:rPr lang="pl-PL" dirty="0" err="1"/>
              <a:t>ezus</a:t>
            </a:r>
            <a:r>
              <a:rPr lang="pl-PL" dirty="0"/>
              <a:t> z obowiązkiem logowania za pomocą jednego z wymienionych sposobów)</a:t>
            </a:r>
          </a:p>
          <a:p>
            <a:r>
              <a:rPr lang="pl-PL" dirty="0"/>
              <a:t>Z programu płatnik (konieczny kwalifikowany podpis elektroniczny – istotne, aby certyfikat był ważny i prawidłowo zainstalowany)</a:t>
            </a:r>
          </a:p>
          <a:p>
            <a:r>
              <a:rPr lang="pl-PL" dirty="0">
                <a:hlinkClick r:id="rId2"/>
              </a:rPr>
              <a:t>Jak wysłać dokumenty rozliczeniowe przy pomocy programu Płatnik</a:t>
            </a:r>
            <a:endParaRPr lang="pl-PL" dirty="0"/>
          </a:p>
          <a:p>
            <a:r>
              <a:rPr lang="pl-PL" i="1" dirty="0">
                <a:hlinkClick r:id="rId3"/>
              </a:rPr>
              <a:t>“ </a:t>
            </a:r>
            <a:r>
              <a:rPr lang="pl-PL" i="1" dirty="0" err="1">
                <a:hlinkClick r:id="rId3"/>
              </a:rPr>
              <a:t>Konfuguracja</a:t>
            </a:r>
            <a:r>
              <a:rPr lang="pl-PL" i="1" dirty="0">
                <a:hlinkClick r:id="rId3"/>
              </a:rPr>
              <a:t> Kwalifikowanego Podpisu Elektronicznego w oprogramowaniu Płatnik – </a:t>
            </a:r>
            <a:r>
              <a:rPr lang="pl-PL" i="1" dirty="0" err="1">
                <a:hlinkClick r:id="rId3"/>
              </a:rPr>
              <a:t>ZUS“</a:t>
            </a:r>
            <a:r>
              <a:rPr lang="pl-PL" dirty="0" err="1">
                <a:hlinkClick r:id="rId3"/>
              </a:rPr>
              <a:t>na</a:t>
            </a:r>
            <a:r>
              <a:rPr lang="pl-PL" dirty="0">
                <a:hlinkClick r:id="rId3"/>
              </a:rPr>
              <a:t> przykładzie podpisu od </a:t>
            </a:r>
            <a:r>
              <a:rPr lang="pl-PL" dirty="0" err="1">
                <a:hlinkClick r:id="rId3"/>
              </a:rPr>
              <a:t>EuroCert</a:t>
            </a:r>
            <a:r>
              <a:rPr lang="pl-PL" dirty="0">
                <a:hlinkClick r:id="rId3"/>
              </a:rPr>
              <a:t> - artykuł</a:t>
            </a:r>
            <a:endParaRPr lang="pl-PL" dirty="0"/>
          </a:p>
        </p:txBody>
      </p:sp>
    </p:spTree>
    <p:extLst>
      <p:ext uri="{BB962C8B-B14F-4D97-AF65-F5344CB8AC3E}">
        <p14:creationId xmlns:p14="http://schemas.microsoft.com/office/powerpoint/2010/main" val="265144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C8585A-E621-22F7-3520-3AA675167E24}"/>
              </a:ext>
            </a:extLst>
          </p:cNvPr>
          <p:cNvSpPr>
            <a:spLocks noGrp="1"/>
          </p:cNvSpPr>
          <p:nvPr>
            <p:ph type="title"/>
          </p:nvPr>
        </p:nvSpPr>
        <p:spPr>
          <a:xfrm>
            <a:off x="913775" y="618518"/>
            <a:ext cx="10364451" cy="685350"/>
          </a:xfrm>
        </p:spPr>
        <p:txBody>
          <a:bodyPr/>
          <a:lstStyle/>
          <a:p>
            <a:r>
              <a:rPr lang="pl-PL" b="1" dirty="0"/>
              <a:t>Rola programu płatnik</a:t>
            </a:r>
          </a:p>
        </p:txBody>
      </p:sp>
      <p:sp>
        <p:nvSpPr>
          <p:cNvPr id="3" name="Symbol zastępczy zawartości 2">
            <a:extLst>
              <a:ext uri="{FF2B5EF4-FFF2-40B4-BE49-F238E27FC236}">
                <a16:creationId xmlns:a16="http://schemas.microsoft.com/office/drawing/2014/main" id="{77A6294B-D5A9-8AC8-A2BD-BE1BF223F3C9}"/>
              </a:ext>
            </a:extLst>
          </p:cNvPr>
          <p:cNvSpPr>
            <a:spLocks noGrp="1"/>
          </p:cNvSpPr>
          <p:nvPr>
            <p:ph sz="quarter" idx="13"/>
          </p:nvPr>
        </p:nvSpPr>
        <p:spPr>
          <a:xfrm>
            <a:off x="913774" y="1515533"/>
            <a:ext cx="10363826" cy="4969934"/>
          </a:xfrm>
        </p:spPr>
        <p:txBody>
          <a:bodyPr>
            <a:normAutofit fontScale="85000" lnSpcReduction="20000"/>
          </a:bodyPr>
          <a:lstStyle/>
          <a:p>
            <a:r>
              <a:rPr lang="pl-PL" dirty="0"/>
              <a:t>Program Płatnik umożliwia płatnikom składek tworzenie, weryfikację i wysyłanie do ZUS dokumentów ubezpieczeniowych. Program jest bezpłatny.</a:t>
            </a:r>
          </a:p>
          <a:p>
            <a:r>
              <a:rPr lang="pl-PL" dirty="0"/>
              <a:t>Główne funkcje programu Płatnik</a:t>
            </a:r>
          </a:p>
          <a:p>
            <a:pPr marL="468000">
              <a:buFont typeface="Wingdings" panose="05000000000000000000" pitchFamily="2" charset="2"/>
              <a:buChar char="ü"/>
            </a:pPr>
            <a:r>
              <a:rPr lang="pl-PL" dirty="0" err="1"/>
              <a:t>autoaktualizacja</a:t>
            </a:r>
            <a:endParaRPr lang="pl-PL" dirty="0"/>
          </a:p>
          <a:p>
            <a:pPr marL="468000">
              <a:buFont typeface="Wingdings" panose="05000000000000000000" pitchFamily="2" charset="2"/>
              <a:buChar char="ü"/>
            </a:pPr>
            <a:r>
              <a:rPr lang="pl-PL" dirty="0"/>
              <a:t>synchronizacja i weryfikacja danych z bazą ZUS</a:t>
            </a:r>
          </a:p>
          <a:p>
            <a:pPr marL="468000">
              <a:buFont typeface="Wingdings" panose="05000000000000000000" pitchFamily="2" charset="2"/>
              <a:buChar char="ü"/>
            </a:pPr>
            <a:r>
              <a:rPr lang="pl-PL" dirty="0"/>
              <a:t>tworzenie dokumentów zgłoszeniowych i rozliczeniowych</a:t>
            </a:r>
          </a:p>
          <a:p>
            <a:pPr marL="468000">
              <a:buFont typeface="Wingdings" panose="05000000000000000000" pitchFamily="2" charset="2"/>
              <a:buChar char="ü"/>
            </a:pPr>
            <a:r>
              <a:rPr lang="pl-PL" dirty="0"/>
              <a:t>podpowiedzi podczas wypełniania dokumentów</a:t>
            </a:r>
          </a:p>
          <a:p>
            <a:pPr marL="468000">
              <a:buFont typeface="Wingdings" panose="05000000000000000000" pitchFamily="2" charset="2"/>
              <a:buChar char="ü"/>
            </a:pPr>
            <a:r>
              <a:rPr lang="pl-PL" dirty="0"/>
              <a:t>import danych z systemów kadrowo-płacowych</a:t>
            </a:r>
          </a:p>
          <a:p>
            <a:pPr marL="468000">
              <a:buFont typeface="Wingdings" panose="05000000000000000000" pitchFamily="2" charset="2"/>
              <a:buChar char="ü"/>
            </a:pPr>
            <a:r>
              <a:rPr lang="pl-PL" dirty="0"/>
              <a:t>przesyłanie dokumentów ubezpieczeniowych do ZUS</a:t>
            </a:r>
          </a:p>
          <a:p>
            <a:pPr marL="468000">
              <a:buFont typeface="Wingdings" panose="05000000000000000000" pitchFamily="2" charset="2"/>
              <a:buChar char="ü"/>
            </a:pPr>
            <a:r>
              <a:rPr lang="pl-PL" dirty="0"/>
              <a:t>automatyczne tworzenie informacji miesięcznych i rocznych dla ubezpieczonego</a:t>
            </a:r>
          </a:p>
          <a:p>
            <a:pPr marL="239400" indent="0">
              <a:buNone/>
            </a:pPr>
            <a:r>
              <a:rPr lang="pl-PL" dirty="0"/>
              <a:t>Uwaga!</a:t>
            </a:r>
          </a:p>
          <a:p>
            <a:pPr marL="239400" indent="0">
              <a:buNone/>
            </a:pPr>
            <a:r>
              <a:rPr lang="pl-PL" dirty="0"/>
              <a:t>Generatory It do wykorzystania w programie (</a:t>
            </a:r>
            <a:r>
              <a:rPr lang="pl-PL" dirty="0" err="1"/>
              <a:t>nip-y</a:t>
            </a:r>
            <a:r>
              <a:rPr lang="pl-PL" dirty="0"/>
              <a:t>, regony, pesele osób zmarłych)</a:t>
            </a:r>
            <a:br>
              <a:rPr lang="pl-PL" dirty="0"/>
            </a:br>
            <a:endParaRPr lang="pl-PL" dirty="0"/>
          </a:p>
        </p:txBody>
      </p:sp>
    </p:spTree>
    <p:extLst>
      <p:ext uri="{BB962C8B-B14F-4D97-AF65-F5344CB8AC3E}">
        <p14:creationId xmlns:p14="http://schemas.microsoft.com/office/powerpoint/2010/main" val="4184521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157850-D55F-417F-CAD2-056BF774E07F}"/>
              </a:ext>
            </a:extLst>
          </p:cNvPr>
          <p:cNvSpPr>
            <a:spLocks noGrp="1"/>
          </p:cNvSpPr>
          <p:nvPr>
            <p:ph type="title"/>
          </p:nvPr>
        </p:nvSpPr>
        <p:spPr>
          <a:xfrm>
            <a:off x="913775" y="618518"/>
            <a:ext cx="10364451" cy="786950"/>
          </a:xfrm>
        </p:spPr>
        <p:txBody>
          <a:bodyPr/>
          <a:lstStyle/>
          <a:p>
            <a:r>
              <a:rPr lang="pl-PL" b="1" dirty="0"/>
              <a:t>Interaktywny płatnik plus</a:t>
            </a:r>
          </a:p>
        </p:txBody>
      </p:sp>
      <p:sp>
        <p:nvSpPr>
          <p:cNvPr id="3" name="Symbol zastępczy zawartości 2">
            <a:extLst>
              <a:ext uri="{FF2B5EF4-FFF2-40B4-BE49-F238E27FC236}">
                <a16:creationId xmlns:a16="http://schemas.microsoft.com/office/drawing/2014/main" id="{2C687DA9-BFD1-D4BF-2A4D-E32D247A5FBC}"/>
              </a:ext>
            </a:extLst>
          </p:cNvPr>
          <p:cNvSpPr>
            <a:spLocks noGrp="1"/>
          </p:cNvSpPr>
          <p:nvPr>
            <p:ph sz="quarter" idx="13"/>
          </p:nvPr>
        </p:nvSpPr>
        <p:spPr>
          <a:xfrm>
            <a:off x="913774" y="1566334"/>
            <a:ext cx="10363826" cy="4224866"/>
          </a:xfrm>
        </p:spPr>
        <p:txBody>
          <a:bodyPr/>
          <a:lstStyle/>
          <a:p>
            <a:r>
              <a:rPr lang="pl-PL" dirty="0"/>
              <a:t>Interaktywny Płatnik Plus (IPP) jest rozwinięciem programu Płatnik, który zawiera funkcje weryfikacji online dokumentów składanych do ZUS.</a:t>
            </a:r>
          </a:p>
          <a:p>
            <a:r>
              <a:rPr lang="pl-PL" dirty="0"/>
              <a:t>Poza pobieraniem aktualnych słowników i komponentów programu, pobieracie Państwo dane ze swojego konta płatnika składek oraz kont ubezpieczonych zapisane w naszym systemie informatycznym, a także opisy statusów przetworzenia dokumentów w ZUS.</a:t>
            </a:r>
          </a:p>
          <a:p>
            <a:r>
              <a:rPr lang="pl-PL" dirty="0"/>
              <a:t>Na podstawie pobranych danych wykonywana jest weryfikacja sporządzanych przez Państwa dokumentów. Jest to też skuteczna wymiana informacji pomiędzy Państwem, jako płatnikami składek, a nami, co w konsekwencji eliminuje błędy w dokumentach oraz przyspiesza obieg informacji.</a:t>
            </a:r>
          </a:p>
          <a:p>
            <a:endParaRPr lang="pl-PL" dirty="0"/>
          </a:p>
        </p:txBody>
      </p:sp>
    </p:spTree>
    <p:extLst>
      <p:ext uri="{BB962C8B-B14F-4D97-AF65-F5344CB8AC3E}">
        <p14:creationId xmlns:p14="http://schemas.microsoft.com/office/powerpoint/2010/main" val="274592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80916B-8B68-FE07-E5EF-48BD5002D81A}"/>
              </a:ext>
            </a:extLst>
          </p:cNvPr>
          <p:cNvSpPr>
            <a:spLocks noGrp="1"/>
          </p:cNvSpPr>
          <p:nvPr>
            <p:ph type="title"/>
          </p:nvPr>
        </p:nvSpPr>
        <p:spPr>
          <a:xfrm>
            <a:off x="913775" y="618518"/>
            <a:ext cx="10364451" cy="659950"/>
          </a:xfrm>
        </p:spPr>
        <p:txBody>
          <a:bodyPr/>
          <a:lstStyle/>
          <a:p>
            <a:r>
              <a:rPr lang="pl-PL" b="1" dirty="0"/>
              <a:t>Dokumenty </a:t>
            </a:r>
            <a:r>
              <a:rPr lang="pl-PL" b="1" dirty="0" err="1"/>
              <a:t>zus</a:t>
            </a:r>
            <a:r>
              <a:rPr lang="pl-PL" b="1" dirty="0"/>
              <a:t> - zgłoszeniowe</a:t>
            </a:r>
          </a:p>
        </p:txBody>
      </p:sp>
      <p:sp>
        <p:nvSpPr>
          <p:cNvPr id="3" name="Symbol zastępczy zawartości 2">
            <a:extLst>
              <a:ext uri="{FF2B5EF4-FFF2-40B4-BE49-F238E27FC236}">
                <a16:creationId xmlns:a16="http://schemas.microsoft.com/office/drawing/2014/main" id="{145BB2EE-8C67-EE09-141B-C848454E7260}"/>
              </a:ext>
            </a:extLst>
          </p:cNvPr>
          <p:cNvSpPr>
            <a:spLocks noGrp="1"/>
          </p:cNvSpPr>
          <p:nvPr>
            <p:ph sz="quarter" idx="13"/>
          </p:nvPr>
        </p:nvSpPr>
        <p:spPr>
          <a:xfrm>
            <a:off x="913774" y="1278468"/>
            <a:ext cx="10363826" cy="4859865"/>
          </a:xfrm>
        </p:spPr>
        <p:txBody>
          <a:bodyPr>
            <a:normAutofit fontScale="70000" lnSpcReduction="20000"/>
          </a:bodyPr>
          <a:lstStyle/>
          <a:p>
            <a:pPr marL="0" indent="0">
              <a:buNone/>
            </a:pPr>
            <a:r>
              <a:rPr lang="pl-PL" dirty="0">
                <a:hlinkClick r:id="rId2"/>
              </a:rPr>
              <a:t>Dokumenty zgłoszeniowe i rozliczeniowe – wzory formularzy</a:t>
            </a:r>
            <a:endParaRPr lang="pl-PL" dirty="0"/>
          </a:p>
          <a:p>
            <a:pPr marL="0" indent="0">
              <a:buNone/>
            </a:pPr>
            <a:r>
              <a:rPr lang="pl-PL" dirty="0"/>
              <a:t>Zgłoszenie płatnika:</a:t>
            </a:r>
          </a:p>
          <a:p>
            <a:r>
              <a:rPr lang="pl-PL" b="1" dirty="0" err="1"/>
              <a:t>Zfa</a:t>
            </a:r>
            <a:r>
              <a:rPr lang="pl-PL" dirty="0"/>
              <a:t> – zgłoszenie płatnika składek osoby fizycznej, która prowadzi działalność na własny rachunek</a:t>
            </a:r>
          </a:p>
          <a:p>
            <a:r>
              <a:rPr lang="pl-PL" b="1" dirty="0" err="1"/>
              <a:t>Zpa</a:t>
            </a:r>
            <a:r>
              <a:rPr lang="pl-PL" dirty="0"/>
              <a:t> – zgłoszenie płatnika składek osoby prawnej lub jednostki organizacyjnej, która nie ma osobowości prawnej</a:t>
            </a:r>
          </a:p>
          <a:p>
            <a:r>
              <a:rPr lang="pl-PL" b="1" dirty="0" err="1"/>
              <a:t>Zipa</a:t>
            </a:r>
            <a:r>
              <a:rPr lang="pl-PL" dirty="0"/>
              <a:t> – Zgłoszenie zmiany danych identyfikacyjnych płatnika składek</a:t>
            </a:r>
          </a:p>
          <a:p>
            <a:r>
              <a:rPr lang="pl-PL" b="1" dirty="0" err="1"/>
              <a:t>Zba</a:t>
            </a:r>
            <a:r>
              <a:rPr lang="pl-PL" dirty="0"/>
              <a:t> – informacja o rachunkach bankowych</a:t>
            </a:r>
          </a:p>
          <a:p>
            <a:r>
              <a:rPr lang="pl-PL" b="1" dirty="0" err="1"/>
              <a:t>Zaa</a:t>
            </a:r>
            <a:r>
              <a:rPr lang="pl-PL" dirty="0"/>
              <a:t> – informacja o adresach prowadzenia działalności</a:t>
            </a:r>
          </a:p>
          <a:p>
            <a:r>
              <a:rPr lang="pl-PL" b="1" dirty="0" err="1"/>
              <a:t>Zwpa</a:t>
            </a:r>
            <a:r>
              <a:rPr lang="pl-PL" dirty="0"/>
              <a:t> – wyrejestrowanie płatnika składek</a:t>
            </a:r>
          </a:p>
          <a:p>
            <a:pPr marL="0" indent="0">
              <a:buNone/>
            </a:pPr>
            <a:r>
              <a:rPr lang="pl-PL" dirty="0"/>
              <a:t>Zgłoszenie osoby:</a:t>
            </a:r>
          </a:p>
          <a:p>
            <a:r>
              <a:rPr lang="pl-PL" b="1" dirty="0" err="1"/>
              <a:t>Zua</a:t>
            </a:r>
            <a:r>
              <a:rPr lang="pl-PL" dirty="0"/>
              <a:t> – zgłoszenie do ubezpieczeń społecznych i zdrowotnego</a:t>
            </a:r>
          </a:p>
          <a:p>
            <a:r>
              <a:rPr lang="pl-PL" b="1" dirty="0"/>
              <a:t>Zza</a:t>
            </a:r>
            <a:r>
              <a:rPr lang="pl-PL" dirty="0"/>
              <a:t> – zgłoszenie tylko do ubezpieczenia zdrowotnego</a:t>
            </a:r>
          </a:p>
          <a:p>
            <a:r>
              <a:rPr lang="pl-PL" b="1" dirty="0" err="1"/>
              <a:t>Ziua</a:t>
            </a:r>
            <a:r>
              <a:rPr lang="pl-PL" dirty="0"/>
              <a:t> – Zgłoszenie zmiany danych identyfikacyjnych osoby ubezpieczonej</a:t>
            </a:r>
          </a:p>
          <a:p>
            <a:r>
              <a:rPr lang="pl-PL" b="1" dirty="0" err="1"/>
              <a:t>Zcna</a:t>
            </a:r>
            <a:r>
              <a:rPr lang="pl-PL" dirty="0"/>
              <a:t> – zgłoszenie do ubezpieczenia zdrowotnego członka rodziny</a:t>
            </a:r>
          </a:p>
          <a:p>
            <a:r>
              <a:rPr lang="pl-PL" b="1" dirty="0" err="1"/>
              <a:t>Zwua</a:t>
            </a:r>
            <a:r>
              <a:rPr lang="pl-PL" dirty="0"/>
              <a:t> – Wyrejestrowanie z ubezpieczeń</a:t>
            </a:r>
          </a:p>
          <a:p>
            <a:pPr marL="0" indent="0">
              <a:buNone/>
            </a:pPr>
            <a:endParaRPr lang="pl-PL" dirty="0"/>
          </a:p>
        </p:txBody>
      </p:sp>
    </p:spTree>
    <p:extLst>
      <p:ext uri="{BB962C8B-B14F-4D97-AF65-F5344CB8AC3E}">
        <p14:creationId xmlns:p14="http://schemas.microsoft.com/office/powerpoint/2010/main" val="3685027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7EAAC4-63CF-C766-3BBA-BA38BC4D5F20}"/>
              </a:ext>
            </a:extLst>
          </p:cNvPr>
          <p:cNvSpPr>
            <a:spLocks noGrp="1"/>
          </p:cNvSpPr>
          <p:nvPr>
            <p:ph type="title"/>
          </p:nvPr>
        </p:nvSpPr>
        <p:spPr>
          <a:xfrm>
            <a:off x="913775" y="618518"/>
            <a:ext cx="10364451" cy="913949"/>
          </a:xfrm>
        </p:spPr>
        <p:txBody>
          <a:bodyPr/>
          <a:lstStyle/>
          <a:p>
            <a:r>
              <a:rPr lang="pl-PL" b="1" dirty="0"/>
              <a:t>Dokumenty rozliczeniowe</a:t>
            </a:r>
          </a:p>
        </p:txBody>
      </p:sp>
      <p:sp>
        <p:nvSpPr>
          <p:cNvPr id="3" name="Symbol zastępczy zawartości 2">
            <a:extLst>
              <a:ext uri="{FF2B5EF4-FFF2-40B4-BE49-F238E27FC236}">
                <a16:creationId xmlns:a16="http://schemas.microsoft.com/office/drawing/2014/main" id="{825F8E8A-34B0-70CA-5420-CC6E3A974EE4}"/>
              </a:ext>
            </a:extLst>
          </p:cNvPr>
          <p:cNvSpPr>
            <a:spLocks noGrp="1"/>
          </p:cNvSpPr>
          <p:nvPr>
            <p:ph sz="quarter" idx="13"/>
          </p:nvPr>
        </p:nvSpPr>
        <p:spPr>
          <a:xfrm>
            <a:off x="913774" y="1710268"/>
            <a:ext cx="10363826" cy="4529214"/>
          </a:xfrm>
        </p:spPr>
        <p:txBody>
          <a:bodyPr>
            <a:normAutofit fontScale="77500" lnSpcReduction="20000"/>
          </a:bodyPr>
          <a:lstStyle/>
          <a:p>
            <a:r>
              <a:rPr lang="pl-PL" b="1" dirty="0" err="1"/>
              <a:t>Rca</a:t>
            </a:r>
            <a:r>
              <a:rPr lang="pl-PL" dirty="0"/>
              <a:t> – Imienny raport miesięczny o należnych składkach i wypłaconych świadczeniach</a:t>
            </a:r>
          </a:p>
          <a:p>
            <a:r>
              <a:rPr lang="pl-PL" b="1" dirty="0" err="1"/>
              <a:t>Rca</a:t>
            </a:r>
            <a:r>
              <a:rPr lang="pl-PL" b="1" dirty="0"/>
              <a:t> </a:t>
            </a:r>
            <a:r>
              <a:rPr lang="pl-PL" b="1" cap="none" dirty="0"/>
              <a:t>cz</a:t>
            </a:r>
            <a:r>
              <a:rPr lang="pl-PL" b="1" dirty="0"/>
              <a:t>. II </a:t>
            </a:r>
            <a:r>
              <a:rPr lang="pl-PL" dirty="0"/>
              <a:t>– Imienny raport cz. II dla osoby fizycznej wykonującej działalność gospodarczą na mniejsza skalę, która korzysta z obniżenia składek na ubezpieczenia społeczne.</a:t>
            </a:r>
            <a:br>
              <a:rPr lang="pl-PL" dirty="0"/>
            </a:br>
            <a:r>
              <a:rPr lang="pl-PL" dirty="0"/>
              <a:t>Służy do wykazania podstawy wymiaru składek, która obowiązuje od stycznia do grudnia danego roku, wyliczonej od średniomiesięcznego dochodu za poprzedni rok kalendarzowy (wraz z wysokością przychodu, dochodu i form opodatkowania).</a:t>
            </a:r>
          </a:p>
          <a:p>
            <a:r>
              <a:rPr lang="pl-PL" b="1" dirty="0"/>
              <a:t>Dra</a:t>
            </a:r>
            <a:r>
              <a:rPr lang="pl-PL" dirty="0"/>
              <a:t> – Deklaracja rozliczeniowa</a:t>
            </a:r>
          </a:p>
          <a:p>
            <a:r>
              <a:rPr lang="pl-PL" b="1" dirty="0"/>
              <a:t>Dra </a:t>
            </a:r>
            <a:r>
              <a:rPr lang="pl-PL" b="1" cap="none" dirty="0"/>
              <a:t>cz</a:t>
            </a:r>
            <a:r>
              <a:rPr lang="pl-PL" b="1" dirty="0"/>
              <a:t>. II </a:t>
            </a:r>
            <a:r>
              <a:rPr lang="pl-PL" dirty="0"/>
              <a:t>– Deklaracja rozliczeniowa cz. II dla osoby fizycznej prowadzącej działalność gospodarczą na mniejszą skalę, która korzysta z obniżenia składek na ubezpieczenia społeczne i opłaca składki wyłącznie za siebie.</a:t>
            </a:r>
            <a:br>
              <a:rPr lang="pl-PL" dirty="0"/>
            </a:br>
            <a:r>
              <a:rPr lang="pl-PL" dirty="0"/>
              <a:t>Służy do wykazania podstawy wymiaru składek, która obowiązuje od stycznia do grudnia danego roku, wyliczonej od średniomiesięcznego dochodu za poprzedni rok kalendarzowy (wraz z wysokością przychodu, dochodu i form opodatkowania).</a:t>
            </a:r>
          </a:p>
          <a:p>
            <a:r>
              <a:rPr lang="pl-PL" b="1" dirty="0" err="1"/>
              <a:t>Rsa</a:t>
            </a:r>
            <a:r>
              <a:rPr lang="pl-PL" dirty="0"/>
              <a:t> – Imienny raport miesięczny o wypłaconych świadczeniach i przerwach w opłacaniu składek</a:t>
            </a:r>
          </a:p>
          <a:p>
            <a:r>
              <a:rPr lang="pl-PL" b="1" dirty="0" err="1"/>
              <a:t>Rpa</a:t>
            </a:r>
            <a:r>
              <a:rPr lang="pl-PL" dirty="0"/>
              <a:t> – Imienny raport miesięczny o przychodach ubezpieczonego/okresach pracy nauczycielskiej</a:t>
            </a:r>
          </a:p>
          <a:p>
            <a:pPr marL="0" indent="0">
              <a:buNone/>
            </a:pPr>
            <a:endParaRPr lang="pl-PL" dirty="0"/>
          </a:p>
        </p:txBody>
      </p:sp>
    </p:spTree>
    <p:extLst>
      <p:ext uri="{BB962C8B-B14F-4D97-AF65-F5344CB8AC3E}">
        <p14:creationId xmlns:p14="http://schemas.microsoft.com/office/powerpoint/2010/main" val="2648662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E20535-38B7-E848-FCA4-4EB177EB0F73}"/>
              </a:ext>
            </a:extLst>
          </p:cNvPr>
          <p:cNvSpPr>
            <a:spLocks noGrp="1"/>
          </p:cNvSpPr>
          <p:nvPr>
            <p:ph type="title"/>
          </p:nvPr>
        </p:nvSpPr>
        <p:spPr>
          <a:xfrm>
            <a:off x="913775" y="618518"/>
            <a:ext cx="10364451" cy="558350"/>
          </a:xfrm>
        </p:spPr>
        <p:txBody>
          <a:bodyPr>
            <a:normAutofit/>
          </a:bodyPr>
          <a:lstStyle/>
          <a:p>
            <a:r>
              <a:rPr lang="pl-PL" sz="2800" b="1" dirty="0"/>
              <a:t>Inne dokumenty </a:t>
            </a:r>
            <a:r>
              <a:rPr lang="pl-PL" sz="2800" b="1" dirty="0" err="1"/>
              <a:t>zus</a:t>
            </a:r>
            <a:endParaRPr lang="pl-PL" sz="2800" b="1" dirty="0"/>
          </a:p>
        </p:txBody>
      </p:sp>
      <p:sp>
        <p:nvSpPr>
          <p:cNvPr id="3" name="Symbol zastępczy zawartości 2">
            <a:extLst>
              <a:ext uri="{FF2B5EF4-FFF2-40B4-BE49-F238E27FC236}">
                <a16:creationId xmlns:a16="http://schemas.microsoft.com/office/drawing/2014/main" id="{68207BB2-8CB6-726D-D15B-B3045EE16800}"/>
              </a:ext>
            </a:extLst>
          </p:cNvPr>
          <p:cNvSpPr>
            <a:spLocks noGrp="1"/>
          </p:cNvSpPr>
          <p:nvPr>
            <p:ph sz="quarter" idx="13"/>
          </p:nvPr>
        </p:nvSpPr>
        <p:spPr>
          <a:xfrm>
            <a:off x="913774" y="1176868"/>
            <a:ext cx="10363826" cy="4978400"/>
          </a:xfrm>
        </p:spPr>
        <p:txBody>
          <a:bodyPr>
            <a:normAutofit fontScale="62500" lnSpcReduction="20000"/>
          </a:bodyPr>
          <a:lstStyle/>
          <a:p>
            <a:r>
              <a:rPr lang="pl-PL" b="1" dirty="0"/>
              <a:t>Iwa</a:t>
            </a:r>
            <a:r>
              <a:rPr lang="pl-PL" dirty="0"/>
              <a:t> - Informacja o danych do ustalenia składki na ubezpieczenie wypadkowe. Deklaracja roczna (dotyczy płatników składek zgłaszających do ubezpieczenia wypadkowego co najmniej 10 osób)</a:t>
            </a:r>
          </a:p>
          <a:p>
            <a:r>
              <a:rPr lang="pl-PL" b="1" dirty="0" err="1"/>
              <a:t>Imir</a:t>
            </a:r>
            <a:r>
              <a:rPr lang="pl-PL" b="1" dirty="0"/>
              <a:t> - </a:t>
            </a:r>
            <a:r>
              <a:rPr lang="pl-PL" dirty="0"/>
              <a:t>poświadczenie zawierające informacje o odprowadzanych składkach, które pracodawca zobowiązany jest przedstawić ubezpieczonym w zakładzie pracy osobom (wyparł druk RMUA i obowiązuje od 2019 r.).</a:t>
            </a:r>
          </a:p>
          <a:p>
            <a:r>
              <a:rPr lang="pl-PL" b="1" dirty="0" err="1"/>
              <a:t>Osw</a:t>
            </a:r>
            <a:r>
              <a:rPr lang="pl-PL" dirty="0"/>
              <a:t> - Oświadczenie z zamiarze przekazania raportów informacyjnych</a:t>
            </a:r>
          </a:p>
          <a:p>
            <a:r>
              <a:rPr lang="pl-PL" b="1" dirty="0" err="1"/>
              <a:t>Ria</a:t>
            </a:r>
            <a:r>
              <a:rPr lang="pl-PL" dirty="0"/>
              <a:t> - Raport informacyjny</a:t>
            </a:r>
          </a:p>
          <a:p>
            <a:pPr marL="0" indent="0">
              <a:buNone/>
            </a:pPr>
            <a:r>
              <a:rPr lang="pl-PL" dirty="0"/>
              <a:t>jako pracodawca i zleceniodawca masz obowiązek przechowywać akta pracownicze osób, które zatrudniasz.</a:t>
            </a:r>
          </a:p>
          <a:p>
            <a:pPr marL="0" indent="0">
              <a:buNone/>
            </a:pPr>
            <a:r>
              <a:rPr lang="pl-PL" dirty="0"/>
              <a:t>Okres przechowywania akt wynosi:</a:t>
            </a:r>
          </a:p>
          <a:p>
            <a:pPr>
              <a:buFont typeface="Wingdings" panose="05000000000000000000" pitchFamily="2" charset="2"/>
              <a:buChar char="Ø"/>
            </a:pPr>
            <a:r>
              <a:rPr lang="pl-PL" b="1" dirty="0"/>
              <a:t>10 lat</a:t>
            </a:r>
            <a:r>
              <a:rPr lang="pl-PL" dirty="0"/>
              <a:t> – dla akt pracowników i zleceniobiorców, którzy podjęli pracę po 31 grudnia 2018 roku i z tego tytułu zostali zgłoszeni do ubezpieczeń społecznych</a:t>
            </a:r>
          </a:p>
          <a:p>
            <a:pPr>
              <a:buFont typeface="Wingdings" panose="05000000000000000000" pitchFamily="2" charset="2"/>
              <a:buChar char="Ø"/>
            </a:pPr>
            <a:r>
              <a:rPr lang="pl-PL" b="1" dirty="0"/>
              <a:t>50 lat</a:t>
            </a:r>
            <a:r>
              <a:rPr lang="pl-PL" dirty="0"/>
              <a:t> – dla akt pracowników i zleceniobiorców, którzy pracowali dla ciebie w okresie od stycznia 1999 roku do grudnia 2018 roku i byli zgłoszeni do ubezpieczeń społecznych.</a:t>
            </a:r>
          </a:p>
          <a:p>
            <a:pPr marL="0" indent="0">
              <a:buNone/>
            </a:pPr>
            <a:r>
              <a:rPr lang="pl-PL" dirty="0"/>
              <a:t>Okres ten liczy się od końca roku kalendarzowego, w którym ustał stosunek pracy lub zakończyła się umowa zlecenia.</a:t>
            </a:r>
          </a:p>
          <a:p>
            <a:pPr marL="0" indent="0">
              <a:buNone/>
            </a:pPr>
            <a:r>
              <a:rPr lang="pl-PL" dirty="0"/>
              <a:t>Możesz </a:t>
            </a:r>
            <a:r>
              <a:rPr lang="pl-PL" b="1" dirty="0"/>
              <a:t>skrócić okres przechowywania akt z 50 lat do 10 lat</a:t>
            </a:r>
            <a:r>
              <a:rPr lang="pl-PL" dirty="0"/>
              <a:t>, jeśli przekażesz do ZUS oświadczenie o zamiarze przekazania raportów informacyjnych ZUS OSW.</a:t>
            </a:r>
          </a:p>
          <a:p>
            <a:pPr marL="0" indent="0">
              <a:buNone/>
            </a:pPr>
            <a:r>
              <a:rPr lang="pl-PL" dirty="0"/>
              <a:t>Oświadczasz w tym dokumencie, że przekażesz raporty informacyjne </a:t>
            </a:r>
            <a:r>
              <a:rPr lang="pl-PL" b="1" dirty="0"/>
              <a:t>ZUS RIA</a:t>
            </a:r>
            <a:r>
              <a:rPr lang="pl-PL" dirty="0"/>
              <a:t> za wszystkich ubezpieczonych, zatrudnionych w okresie od 1 stycznia 1999 roku do 31 grudnia 2018 roku.</a:t>
            </a:r>
          </a:p>
        </p:txBody>
      </p:sp>
    </p:spTree>
    <p:extLst>
      <p:ext uri="{BB962C8B-B14F-4D97-AF65-F5344CB8AC3E}">
        <p14:creationId xmlns:p14="http://schemas.microsoft.com/office/powerpoint/2010/main" val="124432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0AA711-BCF5-B19B-F04B-38481BA21778}"/>
              </a:ext>
            </a:extLst>
          </p:cNvPr>
          <p:cNvSpPr>
            <a:spLocks noGrp="1"/>
          </p:cNvSpPr>
          <p:nvPr>
            <p:ph type="title"/>
          </p:nvPr>
        </p:nvSpPr>
        <p:spPr/>
        <p:txBody>
          <a:bodyPr/>
          <a:lstStyle/>
          <a:p>
            <a:r>
              <a:rPr lang="pl-PL" dirty="0"/>
              <a:t>Praktyczna obsługa programu płatnik</a:t>
            </a:r>
          </a:p>
        </p:txBody>
      </p:sp>
      <p:sp>
        <p:nvSpPr>
          <p:cNvPr id="3" name="Symbol zastępczy zawartości 2">
            <a:extLst>
              <a:ext uri="{FF2B5EF4-FFF2-40B4-BE49-F238E27FC236}">
                <a16:creationId xmlns:a16="http://schemas.microsoft.com/office/drawing/2014/main" id="{0E8C6432-F7D3-7B00-834D-BA4EC1DEA987}"/>
              </a:ext>
            </a:extLst>
          </p:cNvPr>
          <p:cNvSpPr>
            <a:spLocks noGrp="1"/>
          </p:cNvSpPr>
          <p:nvPr>
            <p:ph sz="quarter" idx="13"/>
          </p:nvPr>
        </p:nvSpPr>
        <p:spPr/>
        <p:txBody>
          <a:bodyPr/>
          <a:lstStyle/>
          <a:p>
            <a:pPr marL="0" indent="0">
              <a:buNone/>
            </a:pPr>
            <a:r>
              <a:rPr lang="pl-PL" dirty="0">
                <a:hlinkClick r:id="rId2"/>
              </a:rPr>
              <a:t>Krok po kroku</a:t>
            </a:r>
            <a:endParaRPr lang="pl-PL" dirty="0"/>
          </a:p>
          <a:p>
            <a:pPr marL="0" indent="0">
              <a:buNone/>
            </a:pPr>
            <a:endParaRPr lang="pl-PL" dirty="0"/>
          </a:p>
        </p:txBody>
      </p:sp>
      <p:pic>
        <p:nvPicPr>
          <p:cNvPr id="7" name="Obraz 6">
            <a:extLst>
              <a:ext uri="{FF2B5EF4-FFF2-40B4-BE49-F238E27FC236}">
                <a16:creationId xmlns:a16="http://schemas.microsoft.com/office/drawing/2014/main" id="{0E583D35-6E9A-9698-8638-9822B583B37A}"/>
              </a:ext>
            </a:extLst>
          </p:cNvPr>
          <p:cNvPicPr>
            <a:picLocks noChangeAspect="1"/>
          </p:cNvPicPr>
          <p:nvPr/>
        </p:nvPicPr>
        <p:blipFill>
          <a:blip r:embed="rId3"/>
          <a:stretch>
            <a:fillRect/>
          </a:stretch>
        </p:blipFill>
        <p:spPr>
          <a:xfrm>
            <a:off x="3849267" y="2073191"/>
            <a:ext cx="6764192" cy="3810693"/>
          </a:xfrm>
          <a:prstGeom prst="rect">
            <a:avLst/>
          </a:prstGeom>
        </p:spPr>
      </p:pic>
    </p:spTree>
    <p:extLst>
      <p:ext uri="{BB962C8B-B14F-4D97-AF65-F5344CB8AC3E}">
        <p14:creationId xmlns:p14="http://schemas.microsoft.com/office/powerpoint/2010/main" val="385905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C5FF-F55F-DD8B-33ED-C9F589BF40B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E865CBA-6B70-7AE8-C0E6-95E0F24B49C7}"/>
              </a:ext>
            </a:extLst>
          </p:cNvPr>
          <p:cNvSpPr>
            <a:spLocks noGrp="1"/>
          </p:cNvSpPr>
          <p:nvPr>
            <p:ph type="title"/>
          </p:nvPr>
        </p:nvSpPr>
        <p:spPr>
          <a:xfrm>
            <a:off x="838200" y="365126"/>
            <a:ext cx="10515600" cy="697818"/>
          </a:xfrm>
        </p:spPr>
        <p:txBody>
          <a:bodyPr>
            <a:normAutofit fontScale="90000"/>
          </a:bodyPr>
          <a:lstStyle/>
          <a:p>
            <a:r>
              <a:rPr lang="pl-PL" sz="2800" b="1" dirty="0">
                <a:solidFill>
                  <a:schemeClr val="tx1">
                    <a:lumMod val="75000"/>
                  </a:schemeClr>
                </a:solidFill>
              </a:rPr>
              <a:t>Praca </a:t>
            </a:r>
            <a:r>
              <a:rPr lang="pl-PL" sz="2800" b="1" spc="-26" dirty="0">
                <a:solidFill>
                  <a:schemeClr val="tx1">
                    <a:lumMod val="75000"/>
                  </a:schemeClr>
                </a:solidFill>
              </a:rPr>
              <a:t>zarobkowa </a:t>
            </a:r>
            <a:r>
              <a:rPr lang="pl-PL" sz="2800" b="1" dirty="0">
                <a:solidFill>
                  <a:schemeClr val="tx1">
                    <a:lumMod val="75000"/>
                  </a:schemeClr>
                </a:solidFill>
              </a:rPr>
              <a:t>a</a:t>
            </a:r>
            <a:r>
              <a:rPr lang="pl-PL" sz="2800" b="1" spc="13" dirty="0">
                <a:solidFill>
                  <a:schemeClr val="tx1">
                    <a:lumMod val="75000"/>
                  </a:schemeClr>
                </a:solidFill>
              </a:rPr>
              <a:t> </a:t>
            </a:r>
            <a:r>
              <a:rPr lang="pl-PL" sz="2800" b="1" spc="-13" dirty="0">
                <a:solidFill>
                  <a:schemeClr val="tx1">
                    <a:lumMod val="75000"/>
                  </a:schemeClr>
                </a:solidFill>
              </a:rPr>
              <a:t>ubezpieczenia</a:t>
            </a:r>
            <a:br>
              <a:rPr lang="pl-PL" sz="2800" b="1" dirty="0">
                <a:solidFill>
                  <a:schemeClr val="tx1">
                    <a:lumMod val="75000"/>
                  </a:schemeClr>
                </a:solidFill>
              </a:rPr>
            </a:br>
            <a:endParaRPr lang="pl-PL" sz="2800" b="1" dirty="0"/>
          </a:p>
        </p:txBody>
      </p:sp>
      <p:sp>
        <p:nvSpPr>
          <p:cNvPr id="3" name="Symbol zastępczy zawartości 2">
            <a:extLst>
              <a:ext uri="{FF2B5EF4-FFF2-40B4-BE49-F238E27FC236}">
                <a16:creationId xmlns:a16="http://schemas.microsoft.com/office/drawing/2014/main" id="{52C83B1E-3C96-9CAB-71BD-64C7F9EFA504}"/>
              </a:ext>
            </a:extLst>
          </p:cNvPr>
          <p:cNvSpPr>
            <a:spLocks noGrp="1"/>
          </p:cNvSpPr>
          <p:nvPr>
            <p:ph idx="1"/>
          </p:nvPr>
        </p:nvSpPr>
        <p:spPr>
          <a:xfrm>
            <a:off x="838200" y="939800"/>
            <a:ext cx="10515600" cy="5237163"/>
          </a:xfrm>
        </p:spPr>
        <p:txBody>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sz="1200" dirty="0"/>
              <a:t>Źródło: www.zus.pl</a:t>
            </a:r>
          </a:p>
        </p:txBody>
      </p:sp>
      <p:pic>
        <p:nvPicPr>
          <p:cNvPr id="4" name="Picture 2">
            <a:extLst>
              <a:ext uri="{FF2B5EF4-FFF2-40B4-BE49-F238E27FC236}">
                <a16:creationId xmlns:a16="http://schemas.microsoft.com/office/drawing/2014/main" id="{010D31EB-A0DA-B7FC-5410-4D28BE3BF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733" y="1183562"/>
            <a:ext cx="8413921" cy="39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CD3057B1-14BD-F304-5EB3-D76ED4D66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096" y="5316230"/>
            <a:ext cx="5649808" cy="70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29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A880-D78E-4AD3-B22E-6A1A97F03B5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30C36C7-03DC-C57E-ADF6-1C0C57C6282E}"/>
              </a:ext>
            </a:extLst>
          </p:cNvPr>
          <p:cNvSpPr>
            <a:spLocks noGrp="1"/>
          </p:cNvSpPr>
          <p:nvPr>
            <p:ph type="title"/>
          </p:nvPr>
        </p:nvSpPr>
        <p:spPr>
          <a:xfrm>
            <a:off x="913775" y="618518"/>
            <a:ext cx="10364451" cy="786950"/>
          </a:xfrm>
        </p:spPr>
        <p:txBody>
          <a:bodyPr>
            <a:normAutofit fontScale="90000"/>
          </a:bodyPr>
          <a:lstStyle/>
          <a:p>
            <a:r>
              <a:rPr lang="pl-PL" sz="3200" cap="none" spc="-26" dirty="0">
                <a:solidFill>
                  <a:schemeClr val="tx1">
                    <a:lumMod val="75000"/>
                  </a:schemeClr>
                </a:solidFill>
              </a:rPr>
              <a:t>STOPY </a:t>
            </a:r>
            <a:r>
              <a:rPr lang="pl-PL" sz="3200" cap="none" spc="-13" dirty="0">
                <a:solidFill>
                  <a:schemeClr val="tx1">
                    <a:lumMod val="75000"/>
                  </a:schemeClr>
                </a:solidFill>
              </a:rPr>
              <a:t>PROCENTOWE </a:t>
            </a:r>
            <a:r>
              <a:rPr lang="pl-PL" sz="3200" cap="none" dirty="0">
                <a:solidFill>
                  <a:schemeClr val="tx1">
                    <a:lumMod val="75000"/>
                  </a:schemeClr>
                </a:solidFill>
              </a:rPr>
              <a:t>SKŁADEK I</a:t>
            </a:r>
            <a:r>
              <a:rPr lang="pl-PL" sz="3200" cap="none" spc="-83" dirty="0">
                <a:solidFill>
                  <a:schemeClr val="tx1">
                    <a:lumMod val="75000"/>
                  </a:schemeClr>
                </a:solidFill>
              </a:rPr>
              <a:t> </a:t>
            </a:r>
            <a:r>
              <a:rPr lang="pl-PL" sz="3200" cap="none" dirty="0">
                <a:solidFill>
                  <a:schemeClr val="tx1">
                    <a:lumMod val="75000"/>
                  </a:schemeClr>
                </a:solidFill>
              </a:rPr>
              <a:t>ZASADY ICH  FINANSOWANIA </a:t>
            </a:r>
          </a:p>
        </p:txBody>
      </p:sp>
      <p:sp>
        <p:nvSpPr>
          <p:cNvPr id="3" name="Symbol zastępczy zawartości 2">
            <a:extLst>
              <a:ext uri="{FF2B5EF4-FFF2-40B4-BE49-F238E27FC236}">
                <a16:creationId xmlns:a16="http://schemas.microsoft.com/office/drawing/2014/main" id="{86683D26-0696-1650-BCC2-9D279C660763}"/>
              </a:ext>
            </a:extLst>
          </p:cNvPr>
          <p:cNvSpPr>
            <a:spLocks noGrp="1"/>
          </p:cNvSpPr>
          <p:nvPr>
            <p:ph idx="1"/>
          </p:nvPr>
        </p:nvSpPr>
        <p:spPr>
          <a:xfrm>
            <a:off x="913775" y="1540933"/>
            <a:ext cx="10364452" cy="4978400"/>
          </a:xfrm>
        </p:spPr>
        <p:txBody>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sz="1200" dirty="0"/>
              <a:t>Źródło: www.zus.pl</a:t>
            </a:r>
          </a:p>
          <a:p>
            <a:pPr marL="0" indent="0">
              <a:buNone/>
            </a:pPr>
            <a:endParaRPr lang="pl-PL" dirty="0"/>
          </a:p>
          <a:p>
            <a:pPr marL="0" indent="0">
              <a:buNone/>
            </a:pPr>
            <a:endParaRPr lang="pl-PL" dirty="0"/>
          </a:p>
        </p:txBody>
      </p:sp>
      <p:pic>
        <p:nvPicPr>
          <p:cNvPr id="4" name="Picture 3">
            <a:extLst>
              <a:ext uri="{FF2B5EF4-FFF2-40B4-BE49-F238E27FC236}">
                <a16:creationId xmlns:a16="http://schemas.microsoft.com/office/drawing/2014/main" id="{6C82EDC6-CE45-BCB2-7E0F-7B56A84D1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25" y="1540933"/>
            <a:ext cx="8751721" cy="434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26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F3B42A-7C67-5EF3-598D-3A9E9D6A6949}"/>
              </a:ext>
            </a:extLst>
          </p:cNvPr>
          <p:cNvSpPr>
            <a:spLocks noGrp="1"/>
          </p:cNvSpPr>
          <p:nvPr>
            <p:ph type="title"/>
          </p:nvPr>
        </p:nvSpPr>
        <p:spPr>
          <a:xfrm>
            <a:off x="913775" y="618518"/>
            <a:ext cx="10364451" cy="812350"/>
          </a:xfrm>
        </p:spPr>
        <p:txBody>
          <a:bodyPr/>
          <a:lstStyle/>
          <a:p>
            <a:r>
              <a:rPr lang="pl-PL" b="1" dirty="0"/>
              <a:t>Składka wypadkowa</a:t>
            </a:r>
          </a:p>
        </p:txBody>
      </p:sp>
      <p:sp>
        <p:nvSpPr>
          <p:cNvPr id="3" name="Symbol zastępczy zawartości 2">
            <a:extLst>
              <a:ext uri="{FF2B5EF4-FFF2-40B4-BE49-F238E27FC236}">
                <a16:creationId xmlns:a16="http://schemas.microsoft.com/office/drawing/2014/main" id="{3D89F998-9108-E66E-5DC3-5FD776411812}"/>
              </a:ext>
            </a:extLst>
          </p:cNvPr>
          <p:cNvSpPr>
            <a:spLocks noGrp="1"/>
          </p:cNvSpPr>
          <p:nvPr>
            <p:ph sz="quarter" idx="13"/>
          </p:nvPr>
        </p:nvSpPr>
        <p:spPr>
          <a:xfrm>
            <a:off x="913774" y="1701800"/>
            <a:ext cx="10363826" cy="4089399"/>
          </a:xfrm>
        </p:spPr>
        <p:txBody>
          <a:bodyPr>
            <a:normAutofit fontScale="85000" lnSpcReduction="20000"/>
          </a:bodyPr>
          <a:lstStyle/>
          <a:p>
            <a:r>
              <a:rPr lang="pl-PL" dirty="0"/>
              <a:t>Stopa procentowa </a:t>
            </a:r>
            <a:r>
              <a:rPr lang="pl-PL" b="1" dirty="0"/>
              <a:t>składki na ubezpieczenie wypadkowe </a:t>
            </a:r>
            <a:r>
              <a:rPr lang="pl-PL" dirty="0"/>
              <a:t>jest zróżnicowana. Ustala ją na rok (od 1 kwietnia do 31 marca następnego roku) sam płatnik albo robi to ZUS. </a:t>
            </a:r>
          </a:p>
          <a:p>
            <a:r>
              <a:rPr lang="pl-PL" dirty="0"/>
              <a:t>Jeśli płatnik przekaże informację o danych do ustalenia składki wypadkowej (ZUS IWA) za trzy ostatnie lata, to ZUS ustali mu stopę procentową składki wypadkowej. Zawiadomienie o wysokości stopy procentowej otrzyma w formie elektronicznej na swoje konto na Platformie Usług Elektronicznych (PUE)/</a:t>
            </a:r>
            <a:r>
              <a:rPr lang="pl-PL" dirty="0" err="1"/>
              <a:t>eZUS</a:t>
            </a:r>
            <a:r>
              <a:rPr lang="pl-PL" dirty="0"/>
              <a:t>. </a:t>
            </a:r>
          </a:p>
          <a:p>
            <a:r>
              <a:rPr lang="pl-PL" dirty="0"/>
              <a:t>Jeśli płatnik składek sam ustala stopę procentową składki wypadkowej, to zależy ona od tego, czy podlega on wpisowi do rejestru REGON oraz ile osób zgłasza do ubezpieczenia wypadkowego. </a:t>
            </a:r>
          </a:p>
          <a:p>
            <a:r>
              <a:rPr lang="pl-PL" dirty="0"/>
              <a:t>Na przykład dla płatnika składek, który zgłasza do ubezpieczenia wypadkowego maksymalnie </a:t>
            </a:r>
            <a:r>
              <a:rPr lang="pl-PL" u="sng" dirty="0"/>
              <a:t>9 ubezpieczonych </a:t>
            </a:r>
            <a:r>
              <a:rPr lang="pl-PL" dirty="0"/>
              <a:t>i nie podlega wpisowi do rejestru REGON, stopa procentowa składki wypadkowej wynosi 50% najwyższej stopy procentowej dla grup działalności (czyli </a:t>
            </a:r>
            <a:r>
              <a:rPr lang="pl-PL" b="1" dirty="0"/>
              <a:t>1,67%</a:t>
            </a:r>
            <a:r>
              <a:rPr lang="pl-PL" dirty="0"/>
              <a:t> w roku składkowym - aktualnie).</a:t>
            </a:r>
          </a:p>
        </p:txBody>
      </p:sp>
    </p:spTree>
    <p:extLst>
      <p:ext uri="{BB962C8B-B14F-4D97-AF65-F5344CB8AC3E}">
        <p14:creationId xmlns:p14="http://schemas.microsoft.com/office/powerpoint/2010/main" val="268203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26B06-9371-691A-6478-78FE2DCB5A7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F66DD44-9773-081A-932B-08C5C3E74966}"/>
              </a:ext>
            </a:extLst>
          </p:cNvPr>
          <p:cNvSpPr>
            <a:spLocks noGrp="1"/>
          </p:cNvSpPr>
          <p:nvPr>
            <p:ph type="title"/>
          </p:nvPr>
        </p:nvSpPr>
        <p:spPr>
          <a:xfrm>
            <a:off x="913775" y="618518"/>
            <a:ext cx="10364451" cy="786950"/>
          </a:xfrm>
        </p:spPr>
        <p:txBody>
          <a:bodyPr>
            <a:normAutofit/>
          </a:bodyPr>
          <a:lstStyle/>
          <a:p>
            <a:r>
              <a:rPr lang="pl-PL" sz="3200" b="1" dirty="0"/>
              <a:t>Podstawa wymiaru składek</a:t>
            </a:r>
          </a:p>
        </p:txBody>
      </p:sp>
      <p:sp>
        <p:nvSpPr>
          <p:cNvPr id="3" name="Symbol zastępczy zawartości 2">
            <a:extLst>
              <a:ext uri="{FF2B5EF4-FFF2-40B4-BE49-F238E27FC236}">
                <a16:creationId xmlns:a16="http://schemas.microsoft.com/office/drawing/2014/main" id="{2EFAF4DA-A3E2-205F-8F7A-22165A0C0E52}"/>
              </a:ext>
            </a:extLst>
          </p:cNvPr>
          <p:cNvSpPr>
            <a:spLocks noGrp="1"/>
          </p:cNvSpPr>
          <p:nvPr>
            <p:ph idx="1"/>
          </p:nvPr>
        </p:nvSpPr>
        <p:spPr>
          <a:xfrm>
            <a:off x="913774" y="1540933"/>
            <a:ext cx="10236825" cy="4504267"/>
          </a:xfrm>
        </p:spPr>
        <p:txBody>
          <a:bodyPr>
            <a:normAutofit fontScale="92500" lnSpcReduction="10000"/>
          </a:bodyPr>
          <a:lstStyle/>
          <a:p>
            <a:pPr marL="0" indent="0">
              <a:buNone/>
            </a:pPr>
            <a:r>
              <a:rPr lang="pl-PL" b="1" dirty="0"/>
              <a:t>Podstawa wymiaru składek</a:t>
            </a:r>
            <a:r>
              <a:rPr lang="pl-PL" dirty="0"/>
              <a:t> to kwota, od której oblicza się wpływy do ZUS. Dla pracowników jest to zwykle </a:t>
            </a:r>
            <a:r>
              <a:rPr lang="pl-PL" u="sng" dirty="0"/>
              <a:t>wynagrodzenie brutto</a:t>
            </a:r>
            <a:r>
              <a:rPr lang="pl-PL" dirty="0"/>
              <a:t>, a dla przedsiębiorców zależy od:</a:t>
            </a:r>
          </a:p>
          <a:p>
            <a:pPr lvl="0">
              <a:buFont typeface="Wingdings" panose="05000000000000000000" pitchFamily="2" charset="2"/>
              <a:buChar char="Ø"/>
            </a:pPr>
            <a:r>
              <a:rPr lang="pl-PL" dirty="0"/>
              <a:t>zadeklarowanego dochodu z działalności gospodarczej,</a:t>
            </a:r>
          </a:p>
          <a:p>
            <a:pPr lvl="0">
              <a:buFont typeface="Wingdings" panose="05000000000000000000" pitchFamily="2" charset="2"/>
              <a:buChar char="Ø"/>
            </a:pPr>
            <a:r>
              <a:rPr lang="pl-PL" dirty="0"/>
              <a:t>przeciętnego miesięcznego wynagrodzenia w sektorze przedsiębiorstw (prognozowana kwota na 2026 rok: 9420zł),</a:t>
            </a:r>
          </a:p>
          <a:p>
            <a:pPr lvl="0">
              <a:buFont typeface="Wingdings" panose="05000000000000000000" pitchFamily="2" charset="2"/>
              <a:buChar char="Ø"/>
            </a:pPr>
            <a:r>
              <a:rPr lang="pl-PL" dirty="0"/>
              <a:t>minimalnego wynagrodzenia brutto (4806 zł w 2026 roku).</a:t>
            </a:r>
          </a:p>
          <a:p>
            <a:pPr marL="0" indent="0">
              <a:buNone/>
            </a:pPr>
            <a:r>
              <a:rPr lang="pl-PL" dirty="0"/>
              <a:t>Dla przedsiębiorców składki społeczne oblicza się według </a:t>
            </a:r>
            <a:r>
              <a:rPr lang="pl-PL" b="1" dirty="0"/>
              <a:t>pełnego ZUS-u, tzw. </a:t>
            </a:r>
            <a:r>
              <a:rPr lang="pl-PL" b="1" dirty="0" err="1"/>
              <a:t>Zus</a:t>
            </a:r>
            <a:r>
              <a:rPr lang="pl-PL" b="1" dirty="0"/>
              <a:t> standardowy</a:t>
            </a:r>
            <a:r>
              <a:rPr lang="pl-PL" dirty="0"/>
              <a:t> (podstawa nie niższa niż 60% prognozowanego przeciętnego wynagrodzenia) lub </a:t>
            </a:r>
            <a:r>
              <a:rPr lang="pl-PL" b="1" dirty="0"/>
              <a:t>preferencyjnej podstawy</a:t>
            </a:r>
            <a:r>
              <a:rPr lang="pl-PL" dirty="0"/>
              <a:t> (30% minimalnego wynagrodzenia przez pierwsze 24 miesiące działalności) oraz na podstawie dochodu w przypadku Małego ZUS Plus.</a:t>
            </a:r>
          </a:p>
          <a:p>
            <a:pPr marL="0" indent="0">
              <a:buNone/>
            </a:pPr>
            <a:endParaRPr lang="pl-PL" dirty="0"/>
          </a:p>
        </p:txBody>
      </p:sp>
    </p:spTree>
    <p:extLst>
      <p:ext uri="{BB962C8B-B14F-4D97-AF65-F5344CB8AC3E}">
        <p14:creationId xmlns:p14="http://schemas.microsoft.com/office/powerpoint/2010/main" val="2875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84313F-7E47-EF61-6F98-BBDA95C15F7C}"/>
              </a:ext>
            </a:extLst>
          </p:cNvPr>
          <p:cNvSpPr>
            <a:spLocks noGrp="1"/>
          </p:cNvSpPr>
          <p:nvPr>
            <p:ph type="title"/>
          </p:nvPr>
        </p:nvSpPr>
        <p:spPr>
          <a:xfrm>
            <a:off x="913775" y="618518"/>
            <a:ext cx="10364451" cy="812350"/>
          </a:xfrm>
        </p:spPr>
        <p:txBody>
          <a:bodyPr/>
          <a:lstStyle/>
          <a:p>
            <a:r>
              <a:rPr lang="pl-PL" b="1" dirty="0"/>
              <a:t>Składki </a:t>
            </a:r>
            <a:r>
              <a:rPr lang="pl-PL" b="1" dirty="0" err="1"/>
              <a:t>zus</a:t>
            </a:r>
            <a:r>
              <a:rPr lang="pl-PL" b="1" dirty="0"/>
              <a:t> przedsiębiorcy</a:t>
            </a:r>
          </a:p>
        </p:txBody>
      </p:sp>
      <p:sp>
        <p:nvSpPr>
          <p:cNvPr id="3" name="Symbol zastępczy zawartości 2">
            <a:extLst>
              <a:ext uri="{FF2B5EF4-FFF2-40B4-BE49-F238E27FC236}">
                <a16:creationId xmlns:a16="http://schemas.microsoft.com/office/drawing/2014/main" id="{9EDBB88A-2CE3-014F-2D7E-5DA9C6B51B80}"/>
              </a:ext>
            </a:extLst>
          </p:cNvPr>
          <p:cNvSpPr>
            <a:spLocks noGrp="1"/>
          </p:cNvSpPr>
          <p:nvPr>
            <p:ph sz="quarter" idx="13"/>
          </p:nvPr>
        </p:nvSpPr>
        <p:spPr>
          <a:xfrm>
            <a:off x="913774" y="1769534"/>
            <a:ext cx="10363826" cy="4021666"/>
          </a:xfrm>
        </p:spPr>
        <p:txBody>
          <a:bodyPr/>
          <a:lstStyle/>
          <a:p>
            <a:pPr marL="0" indent="0">
              <a:buNone/>
            </a:pPr>
            <a:r>
              <a:rPr lang="pl-PL" sz="2400" b="1" dirty="0"/>
              <a:t>Przykład składek dla przedsiębiorcy w 2026 roku</a:t>
            </a:r>
            <a:endParaRPr lang="pl-PL" sz="2400" dirty="0"/>
          </a:p>
          <a:p>
            <a:pPr lvl="0"/>
            <a:r>
              <a:rPr lang="pl-PL" b="1" dirty="0"/>
              <a:t>Podstawa pełnego ZUS</a:t>
            </a:r>
            <a:r>
              <a:rPr lang="pl-PL" dirty="0"/>
              <a:t>: 5652 zł</a:t>
            </a:r>
          </a:p>
          <a:p>
            <a:pPr lvl="1"/>
            <a:r>
              <a:rPr lang="pl-PL" dirty="0"/>
              <a:t>Emerytalne – 1103,27 zł, Rentowe – 452,16 zł, Chorobowe – 138,47 zł, Wypadkowe – 94,39 zł, Fundusz Pracy i FS – 138,47 zł, </a:t>
            </a:r>
            <a:r>
              <a:rPr lang="pl-PL" b="1" dirty="0"/>
              <a:t>łącznie</a:t>
            </a:r>
            <a:r>
              <a:rPr lang="pl-PL" dirty="0"/>
              <a:t> 1926,76 zł </a:t>
            </a:r>
          </a:p>
          <a:p>
            <a:pPr lvl="0"/>
            <a:r>
              <a:rPr lang="pl-PL" b="1" dirty="0"/>
              <a:t>Podstawa preferencyjna (30% minimalnego wynagrodzenia)</a:t>
            </a:r>
            <a:r>
              <a:rPr lang="pl-PL" dirty="0"/>
              <a:t>: 1441,80 zł</a:t>
            </a:r>
          </a:p>
          <a:p>
            <a:pPr lvl="1"/>
            <a:r>
              <a:rPr lang="pl-PL" dirty="0"/>
              <a:t>Emerytalne – 281,44 zł, Rentowe – 115,34 zł, Chorobowe – 35,32 zł, Wypadkowe – 24,08 zł, Fundusz Pracy nieobowiązkowy, </a:t>
            </a:r>
            <a:r>
              <a:rPr lang="pl-PL" b="1" dirty="0"/>
              <a:t>łącznie</a:t>
            </a:r>
            <a:r>
              <a:rPr lang="pl-PL" dirty="0"/>
              <a:t> 456,18 zł</a:t>
            </a:r>
          </a:p>
        </p:txBody>
      </p:sp>
    </p:spTree>
    <p:extLst>
      <p:ext uri="{BB962C8B-B14F-4D97-AF65-F5344CB8AC3E}">
        <p14:creationId xmlns:p14="http://schemas.microsoft.com/office/powerpoint/2010/main" val="248958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23D30E-5C6B-04B4-6012-BFF1F32A7005}"/>
              </a:ext>
            </a:extLst>
          </p:cNvPr>
          <p:cNvSpPr>
            <a:spLocks noGrp="1"/>
          </p:cNvSpPr>
          <p:nvPr>
            <p:ph type="title"/>
          </p:nvPr>
        </p:nvSpPr>
        <p:spPr>
          <a:xfrm>
            <a:off x="913775" y="618517"/>
            <a:ext cx="10364451" cy="1007083"/>
          </a:xfrm>
        </p:spPr>
        <p:txBody>
          <a:bodyPr/>
          <a:lstStyle/>
          <a:p>
            <a:r>
              <a:rPr lang="pl-PL" b="1" dirty="0"/>
              <a:t>Ulgi dla nowych przedsiębiorców</a:t>
            </a:r>
            <a:endParaRPr lang="pl-PL" dirty="0"/>
          </a:p>
        </p:txBody>
      </p:sp>
      <p:sp>
        <p:nvSpPr>
          <p:cNvPr id="3" name="Symbol zastępczy zawartości 2">
            <a:extLst>
              <a:ext uri="{FF2B5EF4-FFF2-40B4-BE49-F238E27FC236}">
                <a16:creationId xmlns:a16="http://schemas.microsoft.com/office/drawing/2014/main" id="{E89B8B72-7E5D-770F-8FE4-A4CF75E8C2EC}"/>
              </a:ext>
            </a:extLst>
          </p:cNvPr>
          <p:cNvSpPr>
            <a:spLocks noGrp="1"/>
          </p:cNvSpPr>
          <p:nvPr>
            <p:ph sz="quarter" idx="13"/>
          </p:nvPr>
        </p:nvSpPr>
        <p:spPr>
          <a:xfrm>
            <a:off x="913774" y="1625600"/>
            <a:ext cx="10363826" cy="4165599"/>
          </a:xfrm>
        </p:spPr>
        <p:txBody>
          <a:bodyPr/>
          <a:lstStyle/>
          <a:p>
            <a:pPr lvl="0"/>
            <a:r>
              <a:rPr lang="pl-PL" b="1" dirty="0"/>
              <a:t>Ulga na start</a:t>
            </a:r>
            <a:r>
              <a:rPr lang="pl-PL" dirty="0"/>
              <a:t> – przez pierwsze 6 miesięcy przedsiębiorca płaci </a:t>
            </a:r>
            <a:r>
              <a:rPr lang="pl-PL" b="1" dirty="0"/>
              <a:t>tylko składkę zdrowotną</a:t>
            </a:r>
            <a:r>
              <a:rPr lang="pl-PL" dirty="0"/>
              <a:t>, bez składek emerytalnych, rentowych, chorobowych i wypadkowych; brak składek społecznych oznacza brak prawa do zasiłków chorobowych i okres niezaliczany do emerytury </a:t>
            </a:r>
          </a:p>
          <a:p>
            <a:pPr lvl="0"/>
            <a:r>
              <a:rPr lang="pl-PL" b="1" dirty="0"/>
              <a:t>Preferencyjny ZUS</a:t>
            </a:r>
            <a:r>
              <a:rPr lang="pl-PL" dirty="0"/>
              <a:t> – przez 24 miesiące składki społeczne od obniżonej podstawy (30% minimalnego wynagrodzenia) i obowiązkowa składka zdrowotna </a:t>
            </a:r>
          </a:p>
          <a:p>
            <a:pPr lvl="0"/>
            <a:r>
              <a:rPr lang="pl-PL" b="1" dirty="0"/>
              <a:t>Mały ZUS Plus</a:t>
            </a:r>
            <a:r>
              <a:rPr lang="pl-PL" dirty="0"/>
              <a:t> – dla przedsiębiorców o niskim przychodzie (do 120 000 zł) umożliwia ustalenie składek społecznych proporcjonalnie do dochodu z roku poprzedniego, z limitem od 30% minimalnego wynagrodzenia do 60% prognozowanej średniej pensji </a:t>
            </a:r>
          </a:p>
          <a:p>
            <a:pPr marL="0" indent="0">
              <a:buNone/>
            </a:pPr>
            <a:endParaRPr lang="pl-PL" dirty="0"/>
          </a:p>
        </p:txBody>
      </p:sp>
    </p:spTree>
    <p:extLst>
      <p:ext uri="{BB962C8B-B14F-4D97-AF65-F5344CB8AC3E}">
        <p14:creationId xmlns:p14="http://schemas.microsoft.com/office/powerpoint/2010/main" val="64180821"/>
      </p:ext>
    </p:extLst>
  </p:cSld>
  <p:clrMapOvr>
    <a:masterClrMapping/>
  </p:clrMapOvr>
</p:sld>
</file>

<file path=ppt/theme/theme1.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999</TotalTime>
  <Words>3416</Words>
  <Application>Microsoft Office PowerPoint</Application>
  <PresentationFormat>Panoramiczny</PresentationFormat>
  <Paragraphs>243</Paragraphs>
  <Slides>37</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Arial</vt:lpstr>
      <vt:lpstr>Tw Cen MT</vt:lpstr>
      <vt:lpstr>Ubuntu</vt:lpstr>
      <vt:lpstr>Wingdings</vt:lpstr>
      <vt:lpstr>Kropla</vt:lpstr>
      <vt:lpstr>Podstawy obsługi programu Płatnik</vt:lpstr>
      <vt:lpstr>Podstawy ubezpieczeń społecznych i rola programu PŁATNIK</vt:lpstr>
      <vt:lpstr>Rodzaje ubezpieczeń społecznych</vt:lpstr>
      <vt:lpstr>Praca zarobkowa a ubezpieczenia </vt:lpstr>
      <vt:lpstr>STOPY PROCENTOWE SKŁADEK I ZASADY ICH  FINANSOWANIA </vt:lpstr>
      <vt:lpstr>Składka wypadkowa</vt:lpstr>
      <vt:lpstr>Podstawa wymiaru składek</vt:lpstr>
      <vt:lpstr>Składki zus przedsiębiorcy</vt:lpstr>
      <vt:lpstr>Ulgi dla nowych przedsiębiorców</vt:lpstr>
      <vt:lpstr>Działalność nieewidencjonowana</vt:lpstr>
      <vt:lpstr>Składki zus wspólników spółek</vt:lpstr>
      <vt:lpstr>Terminy płatności i konsekwencje</vt:lpstr>
      <vt:lpstr>Sposób opłacania składek zus</vt:lpstr>
      <vt:lpstr>Zgłoszenie do ubezpieczeń</vt:lpstr>
      <vt:lpstr>Jak dokonać zgłoszenia ubezpieczonego</vt:lpstr>
      <vt:lpstr>Zgłoszenie przez internet</vt:lpstr>
      <vt:lpstr>Zgłoszenie osobiście</vt:lpstr>
      <vt:lpstr>Zgłoszenie pocztą</vt:lpstr>
      <vt:lpstr>Sporządzanie i przekazywanie dokumentów do zus</vt:lpstr>
      <vt:lpstr>Pue/ezus</vt:lpstr>
      <vt:lpstr>Profil pue dla przedsiębiorców</vt:lpstr>
      <vt:lpstr>Pue/ezus</vt:lpstr>
      <vt:lpstr>PUE/eZUS – podstawowe informacje</vt:lpstr>
      <vt:lpstr>konto na PUE/eZUS</vt:lpstr>
      <vt:lpstr>PUE/eZUS – aplikacja ePłatnik</vt:lpstr>
      <vt:lpstr>ePłatnik</vt:lpstr>
      <vt:lpstr>Tworzenie konta i Logowanie do pue zus</vt:lpstr>
      <vt:lpstr>Profil zaufany</vt:lpstr>
      <vt:lpstr>kwalifikowany podpis elektroniczny</vt:lpstr>
      <vt:lpstr>Skąd wziąć podpis kwalifikowany</vt:lpstr>
      <vt:lpstr>Jak wysłać elektroniczne dokumenty do ZUS</vt:lpstr>
      <vt:lpstr>Rola programu płatnik</vt:lpstr>
      <vt:lpstr>Interaktywny płatnik plus</vt:lpstr>
      <vt:lpstr>Dokumenty zus - zgłoszeniowe</vt:lpstr>
      <vt:lpstr>Dokumenty rozliczeniowe</vt:lpstr>
      <vt:lpstr>Inne dokumenty zus</vt:lpstr>
      <vt:lpstr>Praktyczna obsługa programu płatnik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Izabela Szymaniec</dc:creator>
  <cp:lastModifiedBy>Izabela Szymaniec</cp:lastModifiedBy>
  <cp:revision>2</cp:revision>
  <dcterms:created xsi:type="dcterms:W3CDTF">2026-03-14T15:35:15Z</dcterms:created>
  <dcterms:modified xsi:type="dcterms:W3CDTF">2026-03-19T17:19:24Z</dcterms:modified>
</cp:coreProperties>
</file>