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Grey-Eleg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"/>
          <p:cNvGrpSpPr/>
          <p:nvPr/>
        </p:nvGrpSpPr>
        <p:grpSpPr>
          <a:xfrm>
            <a:off x="0" y="0"/>
            <a:ext cx="10080720" cy="4114800"/>
            <a:chOff x="0" y="0"/>
            <a:chExt cx="10080720" cy="4114800"/>
          </a:xfrm>
        </p:grpSpPr>
        <p:sp>
          <p:nvSpPr>
            <p:cNvPr id="3" name=""/>
            <p:cNvSpPr/>
            <p:nvPr/>
          </p:nvSpPr>
          <p:spPr>
            <a:xfrm>
              <a:off x="0" y="0"/>
              <a:ext cx="10080720" cy="4114800"/>
            </a:xfrm>
            <a:prstGeom prst="rect">
              <a:avLst/>
            </a:prstGeom>
            <a:solidFill>
              <a:srgbClr val="E9ECE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ctr">
              <a:noAutofit/>
            </a:bodyPr>
            <a:p>
              <a:endParaRPr lang="pl-PL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0" y="0"/>
              <a:ext cx="10080720" cy="4114800"/>
            </a:xfrm>
            <a:prstGeom prst="rect">
              <a:avLst/>
            </a:prstGeom>
            <a:solidFill>
              <a:srgbClr val="E9ECE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ctr">
              <a:noAutofit/>
            </a:bodyPr>
            <a:p>
              <a:endParaRPr lang="pl-PL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0" y="1280160"/>
              <a:ext cx="1554480" cy="640080"/>
            </a:xfrm>
            <a:prstGeom prst="rect">
              <a:avLst/>
            </a:prstGeom>
            <a:solidFill>
              <a:srgbClr val="343A40">
                <a:alpha val="2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ctr">
              <a:noAutofit/>
            </a:bodyPr>
            <a:p>
              <a:endParaRPr lang="pl-PL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914400" y="1920240"/>
              <a:ext cx="1280160" cy="1828800"/>
            </a:xfrm>
            <a:prstGeom prst="rect">
              <a:avLst/>
            </a:prstGeom>
            <a:solidFill>
              <a:srgbClr val="CED4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ctr">
              <a:noAutofit/>
            </a:bodyPr>
            <a:p>
              <a:endParaRPr lang="pl-PL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2194560" y="548640"/>
              <a:ext cx="1280160" cy="1828800"/>
            </a:xfrm>
            <a:prstGeom prst="rect">
              <a:avLst/>
            </a:prstGeom>
            <a:solidFill>
              <a:srgbClr val="DEE2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ctr">
              <a:noAutofit/>
            </a:bodyPr>
            <a:p>
              <a:endParaRPr lang="pl-PL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3474720" y="1188720"/>
              <a:ext cx="365760" cy="365760"/>
            </a:xfrm>
            <a:prstGeom prst="rect">
              <a:avLst/>
            </a:prstGeom>
            <a:solidFill>
              <a:srgbClr val="ADB5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ctr">
              <a:noAutofit/>
            </a:bodyPr>
            <a:p>
              <a:endParaRPr lang="pl-PL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4206240" y="0"/>
              <a:ext cx="1463040" cy="914400"/>
            </a:xfrm>
            <a:prstGeom prst="rect">
              <a:avLst/>
            </a:prstGeom>
            <a:solidFill>
              <a:srgbClr val="6C757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ctr">
              <a:noAutofit/>
            </a:bodyPr>
            <a:p>
              <a:endParaRPr lang="pl-PL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4663440" y="914400"/>
              <a:ext cx="1005840" cy="457200"/>
            </a:xfrm>
            <a:prstGeom prst="rect">
              <a:avLst/>
            </a:prstGeom>
            <a:solidFill>
              <a:srgbClr val="DEE2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ctr">
              <a:noAutofit/>
            </a:bodyPr>
            <a:p>
              <a:endParaRPr lang="pl-PL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3474720" y="1737360"/>
              <a:ext cx="3108960" cy="1005840"/>
            </a:xfrm>
            <a:prstGeom prst="rect">
              <a:avLst/>
            </a:prstGeom>
            <a:solidFill>
              <a:srgbClr val="CED4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ctr">
              <a:noAutofit/>
            </a:bodyPr>
            <a:p>
              <a:endParaRPr lang="pl-PL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4114800" y="2743200"/>
              <a:ext cx="1463040" cy="1005840"/>
            </a:xfrm>
            <a:prstGeom prst="rect">
              <a:avLst/>
            </a:prstGeom>
            <a:solidFill>
              <a:srgbClr val="ADB5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ctr">
              <a:noAutofit/>
            </a:bodyPr>
            <a:p>
              <a:endParaRPr lang="pl-PL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6583680" y="1463040"/>
              <a:ext cx="1554480" cy="457200"/>
            </a:xfrm>
            <a:prstGeom prst="rect">
              <a:avLst/>
            </a:prstGeom>
            <a:solidFill>
              <a:srgbClr val="B2B2B2">
                <a:alpha val="65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ctr">
              <a:noAutofit/>
            </a:bodyPr>
            <a:p>
              <a:endParaRPr lang="pl-PL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7315200" y="1920240"/>
              <a:ext cx="1463040" cy="1645920"/>
            </a:xfrm>
            <a:prstGeom prst="rect">
              <a:avLst/>
            </a:prstGeom>
            <a:solidFill>
              <a:srgbClr val="B2B2B2">
                <a:alpha val="35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ctr">
              <a:noAutofit/>
            </a:bodyPr>
            <a:p>
              <a:endParaRPr lang="pl-PL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2743200" y="2377440"/>
              <a:ext cx="548640" cy="822960"/>
            </a:xfrm>
            <a:prstGeom prst="rect">
              <a:avLst/>
            </a:prstGeom>
            <a:solidFill>
              <a:srgbClr val="F4F4F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ctr">
              <a:noAutofit/>
            </a:bodyPr>
            <a:p>
              <a:endParaRPr lang="pl-PL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8595360" y="0"/>
              <a:ext cx="1485360" cy="146304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ctr">
              <a:noAutofit/>
            </a:bodyPr>
            <a:p>
              <a:endParaRPr lang="pl-PL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6766560" y="0"/>
              <a:ext cx="274320" cy="1005840"/>
            </a:xfrm>
            <a:prstGeom prst="rect">
              <a:avLst/>
            </a:prstGeom>
            <a:solidFill>
              <a:srgbClr val="2F4550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ctr">
              <a:noAutofit/>
            </a:bodyPr>
            <a:p>
              <a:endParaRPr lang="pl-PL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1554480" y="0"/>
              <a:ext cx="182880" cy="914400"/>
            </a:xfrm>
            <a:prstGeom prst="rect">
              <a:avLst/>
            </a:pr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ctr">
              <a:noAutofit/>
            </a:bodyPr>
            <a:p>
              <a:endParaRPr lang="pl-PL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0" y="3017520"/>
              <a:ext cx="365760" cy="1097280"/>
            </a:xfrm>
            <a:prstGeom prst="rect">
              <a:avLst/>
            </a:prstGeom>
            <a:solidFill>
              <a:srgbClr val="F4F4F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ctr">
              <a:noAutofit/>
            </a:bodyPr>
            <a:p>
              <a:endParaRPr lang="pl-PL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9601200" y="2560320"/>
              <a:ext cx="365760" cy="155448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ctr">
              <a:noAutofit/>
            </a:bodyPr>
            <a:p>
              <a:endParaRPr lang="pl-PL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8778240" y="1828800"/>
              <a:ext cx="365760" cy="365760"/>
            </a:xfrm>
            <a:prstGeom prst="rect">
              <a:avLst/>
            </a:prstGeom>
            <a:solidFill>
              <a:srgbClr val="ADB5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5000" rIns="90000" bIns="45000" anchor="ctr">
              <a:noAutofit/>
            </a:bodyPr>
            <a:p>
              <a:endParaRPr lang="pl-PL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2" name=""/>
          <p:cNvSpPr/>
          <p:nvPr/>
        </p:nvSpPr>
        <p:spPr>
          <a:xfrm>
            <a:off x="7560000" y="4320000"/>
            <a:ext cx="0" cy="1260000"/>
          </a:xfrm>
          <a:prstGeom prst="line">
            <a:avLst/>
          </a:prstGeom>
          <a:ln w="54720">
            <a:solidFill>
              <a:srgbClr val="9999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7360" tIns="72360" rIns="117360" bIns="72360" anchor="t">
            <a:noAutofit/>
          </a:bodyPr>
          <a:p>
            <a:endParaRPr lang="pl-PL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60000" y="4114800"/>
            <a:ext cx="702000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>
            <a:lvl1pPr indent="0" algn="r">
              <a:buNone/>
              <a:defRPr lang="pl-PL" sz="4400" b="1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pl-PL" sz="44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Kliknij, aby edytować format tekstu tytułu</a:t>
            </a:r>
            <a:endParaRPr lang="pl-PL" sz="44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68000" y="468000"/>
            <a:ext cx="9144000" cy="363600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txBody>
          <a:bodyPr lIns="0" tIns="0" rIns="0" bIns="0" anchor="t">
            <a:spAutoFit/>
          </a:bodyPr>
          <a:lstStyle>
            <a:lvl1pPr algn="l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pl-PL" sz="3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  <a:lvl2pPr lvl="1" algn="l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pl-PL" sz="28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2pPr>
            <a:lvl3pPr lvl="2" algn="l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pl-PL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3pPr>
            <a:lvl4pPr lvl="3" algn="l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pl-PL" sz="20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4pPr>
            <a:lvl5pPr lvl="4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pl-PL" sz="20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5pPr>
            <a:lvl6pPr lvl="5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pl-PL" sz="20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6pPr>
            <a:lvl7pPr lvl="6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pl-PL" sz="20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7pPr>
          </a:lstStyle>
          <a:p>
            <a:pPr marL="432000" indent="-324000" algn="l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Kliknij, aby edytować format tekstu konspektu</a:t>
            </a:r>
            <a:endParaRPr lang="pl-PL" sz="3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64000" lvl="1" indent="-324000" algn="l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Drugi poziom konspektu</a:t>
            </a:r>
            <a:endParaRPr lang="pl-PL" sz="2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96000" lvl="2" indent="-288000" algn="l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Trzeci poziom konspektu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28000" lvl="3" indent="-216000" algn="l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Czwarty poziom konspektu</a:t>
            </a:r>
            <a:endParaRPr lang="pl-PL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60000" lvl="4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Piąty poziom konspektu</a:t>
            </a:r>
            <a:endParaRPr lang="pl-PL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592000" lvl="5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Szósty poziom konspektu</a:t>
            </a:r>
            <a:endParaRPr lang="pl-PL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024000" lvl="6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Siódmy poziom konspektu</a:t>
            </a:r>
            <a:endParaRPr lang="pl-PL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"/>
          </p:nvPr>
        </p:nvSpPr>
        <p:spPr>
          <a:xfrm>
            <a:off x="7740000" y="4860000"/>
            <a:ext cx="2052000" cy="2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l">
              <a:buNone/>
              <a:def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</a:pP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&lt;data/godzina&gt;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2"/>
          </p:nvPr>
        </p:nvSpPr>
        <p:spPr>
          <a:xfrm>
            <a:off x="7740000" y="4392000"/>
            <a:ext cx="2052000" cy="2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l">
              <a:buNone/>
              <a:def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</a:pP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&lt;stopka&gt;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sldNum" idx="3"/>
          </p:nvPr>
        </p:nvSpPr>
        <p:spPr>
          <a:xfrm>
            <a:off x="7740000" y="5166000"/>
            <a:ext cx="2052000" cy="2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AD7C0F58-2AD1-463C-9328-8FC2CC1246AB}" type="slidenum"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&lt;numer&gt;</a:t>
            </a:fld>
            <a:endParaRPr lang="pl-PL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Midnight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0" y="5400000"/>
            <a:ext cx="10080000" cy="270000"/>
          </a:xfrm>
          <a:prstGeom prst="rect">
            <a:avLst/>
          </a:prstGeom>
          <a:solidFill>
            <a:srgbClr val="2C3E5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t">
            <a:spAutoFit/>
          </a:bodyPr>
          <a:p>
            <a:endParaRPr lang="pl-PL" sz="1400" b="1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0" y="0"/>
            <a:ext cx="10080000" cy="1215000"/>
          </a:xfrm>
          <a:prstGeom prst="rect">
            <a:avLst/>
          </a:prstGeom>
          <a:solidFill>
            <a:srgbClr val="2C3E5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t">
            <a:spAutoFit/>
          </a:bodyPr>
          <a:p>
            <a:endParaRPr lang="pl-PL" sz="1400" b="1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9315000" y="5175000"/>
            <a:ext cx="450000" cy="450000"/>
          </a:xfrm>
          <a:prstGeom prst="ellipse">
            <a:avLst/>
          </a:prstGeom>
          <a:solidFill>
            <a:srgbClr val="1ABC9C"/>
          </a:solidFill>
          <a:ln w="0">
            <a:solidFill>
              <a:srgbClr val="1ABC9C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t">
            <a:spAutoFit/>
          </a:bodyPr>
          <a:p>
            <a:endParaRPr lang="pl-PL" sz="1400" b="1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60000" y="225720"/>
            <a:ext cx="9360000" cy="7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pl-PL" sz="3200" b="1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</a:pPr>
            <a:r>
              <a:rPr lang="pl-PL" sz="3200" b="1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Kliknij, aby edytować format tekstu tytułu</a:t>
            </a:r>
            <a:endParaRPr lang="pl-PL" sz="3200" b="1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txBody>
          <a:bodyPr lIns="0" tIns="0" rIns="0" bIns="0" anchor="t">
            <a:spAutoFit/>
          </a:bodyPr>
          <a:lstStyle>
            <a:lvl1pPr algn="l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  <a:defRPr lang="pl-PL" sz="2400" b="1" u="none" strike="noStrike">
                <a:solidFill>
                  <a:srgbClr val="2C3E50"/>
                </a:solidFill>
                <a:effectLst/>
                <a:uFillTx/>
                <a:latin typeface="Times New Roman"/>
              </a:defRPr>
            </a:lvl1pPr>
            <a:lvl2pPr lvl="1" algn="l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  <a:defRPr lang="pl-PL" sz="2100" b="0" u="none" strike="noStrike">
                <a:solidFill>
                  <a:srgbClr val="2C3E50"/>
                </a:solidFill>
                <a:effectLst/>
                <a:uFillTx/>
                <a:latin typeface="Times New Roman"/>
              </a:defRPr>
            </a:lvl2pPr>
            <a:lvl3pPr lvl="2" algn="l">
              <a:spcAft>
                <a:spcPts val="635"/>
              </a:spcAft>
              <a:buClr>
                <a:srgbClr val="2C3E50"/>
              </a:buClr>
              <a:buSzPct val="45000"/>
              <a:buFont typeface="Wingdings" charset="2"/>
              <a:buChar char=""/>
              <a:defRPr lang="pl-PL" sz="1800" b="0" u="none" strike="noStrike">
                <a:solidFill>
                  <a:srgbClr val="2C3E50"/>
                </a:solidFill>
                <a:effectLst/>
                <a:uFillTx/>
                <a:latin typeface="Times New Roman"/>
              </a:defRPr>
            </a:lvl3pPr>
            <a:lvl4pPr lvl="3" algn="l">
              <a:spcAft>
                <a:spcPts val="425"/>
              </a:spcAft>
              <a:buClr>
                <a:srgbClr val="2C3E50"/>
              </a:buClr>
              <a:buSzPct val="75000"/>
              <a:buFont typeface="Symbol" charset="2"/>
              <a:buChar char=""/>
              <a:defRPr lang="pl-PL" sz="1500" b="0" u="none" strike="noStrike">
                <a:solidFill>
                  <a:srgbClr val="2C3E50"/>
                </a:solidFill>
                <a:effectLst/>
                <a:uFillTx/>
                <a:latin typeface="Times New Roman"/>
              </a:defRPr>
            </a:lvl4pPr>
            <a:lvl5pPr lvl="4" algn="l">
              <a:spcAft>
                <a:spcPts val="213"/>
              </a:spcAft>
              <a:buClr>
                <a:srgbClr val="2C3E50"/>
              </a:buClr>
              <a:buSzPct val="45000"/>
              <a:buFont typeface="Wingdings" charset="2"/>
              <a:buChar char=""/>
              <a:defRPr lang="pl-PL" sz="1500" b="0" u="none" strike="noStrike">
                <a:solidFill>
                  <a:srgbClr val="2C3E50"/>
                </a:solidFill>
                <a:effectLst/>
                <a:uFillTx/>
                <a:latin typeface="Times New Roman"/>
              </a:defRPr>
            </a:lvl5pPr>
            <a:lvl6pPr lvl="5" algn="l">
              <a:spcAft>
                <a:spcPts val="213"/>
              </a:spcAft>
              <a:buClr>
                <a:srgbClr val="2C3E50"/>
              </a:buClr>
              <a:buSzPct val="45000"/>
              <a:buFont typeface="Wingdings" charset="2"/>
              <a:buChar char=""/>
              <a:defRPr lang="pl-PL" sz="1500" b="0" u="none" strike="noStrike">
                <a:solidFill>
                  <a:srgbClr val="2C3E50"/>
                </a:solidFill>
                <a:effectLst/>
                <a:uFillTx/>
                <a:latin typeface="Times New Roman"/>
              </a:defRPr>
            </a:lvl6pPr>
            <a:lvl7pPr lvl="6" algn="l">
              <a:spcAft>
                <a:spcPts val="213"/>
              </a:spcAft>
              <a:buClr>
                <a:srgbClr val="2C3E50"/>
              </a:buClr>
              <a:buSzPct val="45000"/>
              <a:buFont typeface="Wingdings" charset="2"/>
              <a:buChar char=""/>
              <a:defRPr lang="pl-PL" sz="1500" b="0" u="none" strike="noStrike">
                <a:solidFill>
                  <a:srgbClr val="2C3E50"/>
                </a:solidFill>
                <a:effectLst/>
                <a:uFillTx/>
                <a:latin typeface="Times New Roman"/>
              </a:defRPr>
            </a:lvl7pPr>
          </a:lstStyle>
          <a:p>
            <a:pPr marL="432000" indent="-324000" algn="l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pl-PL" sz="2400" b="1" u="none" strike="noStrike">
                <a:solidFill>
                  <a:srgbClr val="2C3E50"/>
                </a:solidFill>
                <a:effectLst/>
                <a:uFillTx/>
                <a:latin typeface="Times New Roman"/>
              </a:rPr>
              <a:t>Kliknij, aby edytować format tekstu konspektu</a:t>
            </a:r>
            <a:endParaRPr lang="pl-PL" sz="2400" b="1" u="none" strike="noStrike">
              <a:solidFill>
                <a:srgbClr val="2C3E50"/>
              </a:solidFill>
              <a:effectLst/>
              <a:uFillTx/>
              <a:latin typeface="Times New Roman"/>
            </a:endParaRPr>
          </a:p>
          <a:p>
            <a:pPr marL="864000" lvl="1" indent="-324000" algn="l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lang="pl-PL" sz="2100" b="0" u="none" strike="noStrike">
                <a:solidFill>
                  <a:srgbClr val="2C3E50"/>
                </a:solidFill>
                <a:effectLst/>
                <a:uFillTx/>
                <a:latin typeface="Times New Roman"/>
              </a:rPr>
              <a:t>Drugi poziom konspektu</a:t>
            </a:r>
            <a:endParaRPr lang="pl-PL" sz="2100" b="0" u="none" strike="noStrike">
              <a:solidFill>
                <a:srgbClr val="2C3E50"/>
              </a:solidFill>
              <a:effectLst/>
              <a:uFillTx/>
              <a:latin typeface="Times New Roman"/>
            </a:endParaRPr>
          </a:p>
          <a:p>
            <a:pPr marL="1296000" lvl="2" indent="-288000" algn="l">
              <a:spcAft>
                <a:spcPts val="635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pl-PL" sz="1800" b="0" u="none" strike="noStrike">
                <a:solidFill>
                  <a:srgbClr val="2C3E50"/>
                </a:solidFill>
                <a:effectLst/>
                <a:uFillTx/>
                <a:latin typeface="Times New Roman"/>
              </a:rPr>
              <a:t>Trzeci poziom konspektu</a:t>
            </a:r>
            <a:endParaRPr lang="pl-PL" sz="1800" b="0" u="none" strike="noStrike">
              <a:solidFill>
                <a:srgbClr val="2C3E50"/>
              </a:solidFill>
              <a:effectLst/>
              <a:uFillTx/>
              <a:latin typeface="Times New Roman"/>
            </a:endParaRPr>
          </a:p>
          <a:p>
            <a:pPr marL="1728000" lvl="3" indent="-216000" algn="l">
              <a:spcAft>
                <a:spcPts val="425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lang="pl-PL" sz="1500" b="0" u="none" strike="noStrike">
                <a:solidFill>
                  <a:srgbClr val="2C3E50"/>
                </a:solidFill>
                <a:effectLst/>
                <a:uFillTx/>
                <a:latin typeface="Times New Roman"/>
              </a:rPr>
              <a:t>Czwarty poziom konspektu</a:t>
            </a:r>
            <a:endParaRPr lang="pl-PL" sz="1500" b="0" u="none" strike="noStrike">
              <a:solidFill>
                <a:srgbClr val="2C3E50"/>
              </a:solidFill>
              <a:effectLst/>
              <a:uFillTx/>
              <a:latin typeface="Times New Roman"/>
            </a:endParaRPr>
          </a:p>
          <a:p>
            <a:pPr marL="2160000" lvl="4" indent="-216000" algn="l">
              <a:spcAft>
                <a:spcPts val="213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pl-PL" sz="1500" b="0" u="none" strike="noStrike">
                <a:solidFill>
                  <a:srgbClr val="2C3E50"/>
                </a:solidFill>
                <a:effectLst/>
                <a:uFillTx/>
                <a:latin typeface="Times New Roman"/>
              </a:rPr>
              <a:t>Piąty poziom konspektu</a:t>
            </a:r>
            <a:endParaRPr lang="pl-PL" sz="1500" b="0" u="none" strike="noStrike">
              <a:solidFill>
                <a:srgbClr val="2C3E50"/>
              </a:solidFill>
              <a:effectLst/>
              <a:uFillTx/>
              <a:latin typeface="Times New Roman"/>
            </a:endParaRPr>
          </a:p>
          <a:p>
            <a:pPr marL="2592000" lvl="5" indent="-216000" algn="l">
              <a:spcAft>
                <a:spcPts val="213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pl-PL" sz="1500" b="0" u="none" strike="noStrike">
                <a:solidFill>
                  <a:srgbClr val="2C3E50"/>
                </a:solidFill>
                <a:effectLst/>
                <a:uFillTx/>
                <a:latin typeface="Times New Roman"/>
              </a:rPr>
              <a:t>Szósty poziom konspektu</a:t>
            </a:r>
            <a:endParaRPr lang="pl-PL" sz="1500" b="0" u="none" strike="noStrike">
              <a:solidFill>
                <a:srgbClr val="2C3E50"/>
              </a:solidFill>
              <a:effectLst/>
              <a:uFillTx/>
              <a:latin typeface="Times New Roman"/>
            </a:endParaRPr>
          </a:p>
          <a:p>
            <a:pPr marL="3024000" lvl="6" indent="-216000" algn="l">
              <a:spcAft>
                <a:spcPts val="213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pl-PL" sz="1500" b="0" u="none" strike="noStrike">
                <a:solidFill>
                  <a:srgbClr val="2C3E50"/>
                </a:solidFill>
                <a:effectLst/>
                <a:uFillTx/>
                <a:latin typeface="Times New Roman"/>
              </a:rPr>
              <a:t>Siódmy poziom konspektu</a:t>
            </a:r>
            <a:endParaRPr lang="pl-PL" sz="1500" b="0" u="none" strike="noStrike">
              <a:solidFill>
                <a:srgbClr val="2C3E5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7"/>
          </p:nvPr>
        </p:nvSpPr>
        <p:spPr>
          <a:xfrm>
            <a:off x="360000" y="5400000"/>
            <a:ext cx="2880000" cy="270000"/>
          </a:xfrm>
          <a:prstGeom prst="rect">
            <a:avLst/>
          </a:prstGeom>
          <a:noFill/>
          <a:ln w="72000">
            <a:noFill/>
          </a:ln>
        </p:spPr>
        <p:txBody>
          <a:bodyPr lIns="0" tIns="0" rIns="0" bIns="0" anchor="t">
            <a:spAutoFit/>
          </a:bodyPr>
          <a:lstStyle>
            <a:lvl1pPr indent="0" algn="l">
              <a:buNone/>
              <a:defRPr lang="pl-PL" sz="1800" b="1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</a:pPr>
            <a:r>
              <a:rPr lang="pl-PL" sz="1800" b="1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&lt;data/godzina&gt;</a:t>
            </a:r>
            <a:endParaRPr lang="pl-PL" sz="1800" b="1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ftr" idx="8"/>
          </p:nvPr>
        </p:nvSpPr>
        <p:spPr>
          <a:xfrm>
            <a:off x="3420000" y="5400000"/>
            <a:ext cx="3240000" cy="270000"/>
          </a:xfrm>
          <a:prstGeom prst="rect">
            <a:avLst/>
          </a:prstGeom>
          <a:noFill/>
          <a:ln w="72000">
            <a:noFill/>
          </a:ln>
        </p:spPr>
        <p:txBody>
          <a:bodyPr lIns="0" tIns="0" rIns="0" bIns="0" anchor="t">
            <a:spAutoFit/>
          </a:bodyPr>
          <a:lstStyle>
            <a:lvl1pPr indent="0" algn="ctr">
              <a:buNone/>
              <a:defRPr lang="pl-PL" sz="1800" b="1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l-PL" sz="1800" b="1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&lt;stopka&gt;</a:t>
            </a:r>
            <a:endParaRPr lang="pl-PL" sz="1800" b="1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sldNum" idx="9"/>
          </p:nvPr>
        </p:nvSpPr>
        <p:spPr>
          <a:xfrm>
            <a:off x="9180000" y="5175000"/>
            <a:ext cx="720000" cy="450000"/>
          </a:xfrm>
          <a:prstGeom prst="rect">
            <a:avLst/>
          </a:prstGeom>
          <a:noFill/>
          <a:ln w="72000">
            <a:noFill/>
          </a:ln>
        </p:spPr>
        <p:txBody>
          <a:bodyPr lIns="0" tIns="0" rIns="0" bIns="0" anchor="ctr">
            <a:spAutoFit/>
          </a:bodyPr>
          <a:lstStyle>
            <a:lvl1pPr indent="0" algn="ctr">
              <a:buNone/>
              <a:defRPr lang="pl-PL" sz="1800" b="1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fld id="{2582D259-97F5-4E11-99D3-E54EA8FDC84B}" type="slidenum">
              <a:rPr lang="pl-PL" sz="1800" b="1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&lt;numer&gt;</a:t>
            </a:fld>
            <a:endParaRPr lang="pl-PL" sz="1800" b="1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Midnight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0" y="5400000"/>
            <a:ext cx="10080000" cy="270000"/>
          </a:xfrm>
          <a:prstGeom prst="rect">
            <a:avLst/>
          </a:prstGeom>
          <a:solidFill>
            <a:srgbClr val="2C3E5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t">
            <a:spAutoFit/>
          </a:bodyPr>
          <a:p>
            <a:endParaRPr lang="pl-PL" sz="1400" b="1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0" y="0"/>
            <a:ext cx="10080000" cy="1215000"/>
          </a:xfrm>
          <a:prstGeom prst="rect">
            <a:avLst/>
          </a:prstGeom>
          <a:solidFill>
            <a:srgbClr val="2C3E5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t">
            <a:spAutoFit/>
          </a:bodyPr>
          <a:p>
            <a:endParaRPr lang="pl-PL" sz="1400" b="1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9315000" y="5175000"/>
            <a:ext cx="450000" cy="450000"/>
          </a:xfrm>
          <a:prstGeom prst="ellipse">
            <a:avLst/>
          </a:prstGeom>
          <a:solidFill>
            <a:srgbClr val="1ABC9C"/>
          </a:solidFill>
          <a:ln w="0">
            <a:solidFill>
              <a:srgbClr val="1ABC9C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t">
            <a:spAutoFit/>
          </a:bodyPr>
          <a:p>
            <a:endParaRPr lang="pl-PL" sz="1400" b="1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60000" y="225720"/>
            <a:ext cx="9360000" cy="7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pl-PL" sz="3200" b="1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</a:pPr>
            <a:r>
              <a:rPr lang="pl-PL" sz="3200" b="1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Kliknij, aby edytować format tekstu tytułu</a:t>
            </a:r>
            <a:endParaRPr lang="pl-PL" sz="3200" b="1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solidFill>
            <a:srgbClr val="729FCF"/>
          </a:solidFill>
          <a:ln w="0">
            <a:solidFill>
              <a:srgbClr val="3465A4"/>
            </a:solidFill>
          </a:ln>
        </p:spPr>
        <p:txBody>
          <a:bodyPr lIns="0" tIns="0" rIns="0" bIns="0" anchor="t">
            <a:spAutoFit/>
          </a:bodyPr>
          <a:lstStyle>
            <a:lvl1pPr algn="l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  <a:defRPr lang="pl-PL" sz="2400" b="1" u="none" strike="noStrike">
                <a:solidFill>
                  <a:srgbClr val="2C3E50"/>
                </a:solidFill>
                <a:effectLst/>
                <a:uFillTx/>
                <a:latin typeface="Times New Roman"/>
              </a:defRPr>
            </a:lvl1pPr>
            <a:lvl2pPr lvl="1" algn="l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  <a:defRPr lang="pl-PL" sz="2100" b="0" u="none" strike="noStrike">
                <a:solidFill>
                  <a:srgbClr val="2C3E50"/>
                </a:solidFill>
                <a:effectLst/>
                <a:uFillTx/>
                <a:latin typeface="Times New Roman"/>
              </a:defRPr>
            </a:lvl2pPr>
            <a:lvl3pPr lvl="2" algn="l">
              <a:spcAft>
                <a:spcPts val="635"/>
              </a:spcAft>
              <a:buClr>
                <a:srgbClr val="2C3E50"/>
              </a:buClr>
              <a:buSzPct val="45000"/>
              <a:buFont typeface="Wingdings" charset="2"/>
              <a:buChar char=""/>
              <a:defRPr lang="pl-PL" sz="1800" b="0" u="none" strike="noStrike">
                <a:solidFill>
                  <a:srgbClr val="2C3E50"/>
                </a:solidFill>
                <a:effectLst/>
                <a:uFillTx/>
                <a:latin typeface="Times New Roman"/>
              </a:defRPr>
            </a:lvl3pPr>
            <a:lvl4pPr lvl="3" algn="l">
              <a:spcAft>
                <a:spcPts val="425"/>
              </a:spcAft>
              <a:buClr>
                <a:srgbClr val="2C3E50"/>
              </a:buClr>
              <a:buSzPct val="75000"/>
              <a:buFont typeface="Symbol" charset="2"/>
              <a:buChar char=""/>
              <a:defRPr lang="pl-PL" sz="1500" b="0" u="none" strike="noStrike">
                <a:solidFill>
                  <a:srgbClr val="2C3E50"/>
                </a:solidFill>
                <a:effectLst/>
                <a:uFillTx/>
                <a:latin typeface="Times New Roman"/>
              </a:defRPr>
            </a:lvl4pPr>
            <a:lvl5pPr lvl="4" algn="l">
              <a:spcAft>
                <a:spcPts val="213"/>
              </a:spcAft>
              <a:buClr>
                <a:srgbClr val="2C3E50"/>
              </a:buClr>
              <a:buSzPct val="45000"/>
              <a:buFont typeface="Wingdings" charset="2"/>
              <a:buChar char=""/>
              <a:defRPr lang="pl-PL" sz="1500" b="0" u="none" strike="noStrike">
                <a:solidFill>
                  <a:srgbClr val="2C3E50"/>
                </a:solidFill>
                <a:effectLst/>
                <a:uFillTx/>
                <a:latin typeface="Times New Roman"/>
              </a:defRPr>
            </a:lvl5pPr>
            <a:lvl6pPr lvl="5" algn="l">
              <a:spcAft>
                <a:spcPts val="213"/>
              </a:spcAft>
              <a:buClr>
                <a:srgbClr val="2C3E50"/>
              </a:buClr>
              <a:buSzPct val="45000"/>
              <a:buFont typeface="Wingdings" charset="2"/>
              <a:buChar char=""/>
              <a:defRPr lang="pl-PL" sz="1500" b="0" u="none" strike="noStrike">
                <a:solidFill>
                  <a:srgbClr val="2C3E50"/>
                </a:solidFill>
                <a:effectLst/>
                <a:uFillTx/>
                <a:latin typeface="Times New Roman"/>
              </a:defRPr>
            </a:lvl6pPr>
            <a:lvl7pPr lvl="6" algn="l">
              <a:spcAft>
                <a:spcPts val="213"/>
              </a:spcAft>
              <a:buClr>
                <a:srgbClr val="2C3E50"/>
              </a:buClr>
              <a:buSzPct val="45000"/>
              <a:buFont typeface="Wingdings" charset="2"/>
              <a:buChar char=""/>
              <a:defRPr lang="pl-PL" sz="1500" b="0" u="none" strike="noStrike">
                <a:solidFill>
                  <a:srgbClr val="2C3E50"/>
                </a:solidFill>
                <a:effectLst/>
                <a:uFillTx/>
                <a:latin typeface="Times New Roman"/>
              </a:defRPr>
            </a:lvl7pPr>
          </a:lstStyle>
          <a:p>
            <a:pPr marL="432000" indent="-324000" algn="l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pl-PL" sz="2400" b="1" u="none" strike="noStrike">
                <a:solidFill>
                  <a:srgbClr val="2C3E50"/>
                </a:solidFill>
                <a:effectLst/>
                <a:uFillTx/>
                <a:latin typeface="Times New Roman"/>
              </a:rPr>
              <a:t>Kliknij, aby edytować format tekstu konspektu</a:t>
            </a:r>
            <a:endParaRPr lang="pl-PL" sz="2400" b="1" u="none" strike="noStrike">
              <a:solidFill>
                <a:srgbClr val="2C3E50"/>
              </a:solidFill>
              <a:effectLst/>
              <a:uFillTx/>
              <a:latin typeface="Times New Roman"/>
            </a:endParaRPr>
          </a:p>
          <a:p>
            <a:pPr marL="864000" lvl="1" indent="-324000" algn="l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lang="pl-PL" sz="2100" b="0" u="none" strike="noStrike">
                <a:solidFill>
                  <a:srgbClr val="2C3E50"/>
                </a:solidFill>
                <a:effectLst/>
                <a:uFillTx/>
                <a:latin typeface="Times New Roman"/>
              </a:rPr>
              <a:t>Drugi poziom konspektu</a:t>
            </a:r>
            <a:endParaRPr lang="pl-PL" sz="2100" b="0" u="none" strike="noStrike">
              <a:solidFill>
                <a:srgbClr val="2C3E50"/>
              </a:solidFill>
              <a:effectLst/>
              <a:uFillTx/>
              <a:latin typeface="Times New Roman"/>
            </a:endParaRPr>
          </a:p>
          <a:p>
            <a:pPr marL="1296000" lvl="2" indent="-288000" algn="l">
              <a:spcAft>
                <a:spcPts val="635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pl-PL" sz="1800" b="0" u="none" strike="noStrike">
                <a:solidFill>
                  <a:srgbClr val="2C3E50"/>
                </a:solidFill>
                <a:effectLst/>
                <a:uFillTx/>
                <a:latin typeface="Times New Roman"/>
              </a:rPr>
              <a:t>Trzeci poziom konspektu</a:t>
            </a:r>
            <a:endParaRPr lang="pl-PL" sz="1800" b="0" u="none" strike="noStrike">
              <a:solidFill>
                <a:srgbClr val="2C3E50"/>
              </a:solidFill>
              <a:effectLst/>
              <a:uFillTx/>
              <a:latin typeface="Times New Roman"/>
            </a:endParaRPr>
          </a:p>
          <a:p>
            <a:pPr marL="1728000" lvl="3" indent="-216000" algn="l">
              <a:spcAft>
                <a:spcPts val="425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lang="pl-PL" sz="1500" b="0" u="none" strike="noStrike">
                <a:solidFill>
                  <a:srgbClr val="2C3E50"/>
                </a:solidFill>
                <a:effectLst/>
                <a:uFillTx/>
                <a:latin typeface="Times New Roman"/>
              </a:rPr>
              <a:t>Czwarty poziom konspektu</a:t>
            </a:r>
            <a:endParaRPr lang="pl-PL" sz="1500" b="0" u="none" strike="noStrike">
              <a:solidFill>
                <a:srgbClr val="2C3E50"/>
              </a:solidFill>
              <a:effectLst/>
              <a:uFillTx/>
              <a:latin typeface="Times New Roman"/>
            </a:endParaRPr>
          </a:p>
          <a:p>
            <a:pPr marL="2160000" lvl="4" indent="-216000" algn="l">
              <a:spcAft>
                <a:spcPts val="213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pl-PL" sz="1500" b="0" u="none" strike="noStrike">
                <a:solidFill>
                  <a:srgbClr val="2C3E50"/>
                </a:solidFill>
                <a:effectLst/>
                <a:uFillTx/>
                <a:latin typeface="Times New Roman"/>
              </a:rPr>
              <a:t>Piąty poziom konspektu</a:t>
            </a:r>
            <a:endParaRPr lang="pl-PL" sz="1500" b="0" u="none" strike="noStrike">
              <a:solidFill>
                <a:srgbClr val="2C3E50"/>
              </a:solidFill>
              <a:effectLst/>
              <a:uFillTx/>
              <a:latin typeface="Times New Roman"/>
            </a:endParaRPr>
          </a:p>
          <a:p>
            <a:pPr marL="2592000" lvl="5" indent="-216000" algn="l">
              <a:spcAft>
                <a:spcPts val="213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pl-PL" sz="1500" b="0" u="none" strike="noStrike">
                <a:solidFill>
                  <a:srgbClr val="2C3E50"/>
                </a:solidFill>
                <a:effectLst/>
                <a:uFillTx/>
                <a:latin typeface="Times New Roman"/>
              </a:rPr>
              <a:t>Szósty poziom konspektu</a:t>
            </a:r>
            <a:endParaRPr lang="pl-PL" sz="1500" b="0" u="none" strike="noStrike">
              <a:solidFill>
                <a:srgbClr val="2C3E50"/>
              </a:solidFill>
              <a:effectLst/>
              <a:uFillTx/>
              <a:latin typeface="Times New Roman"/>
            </a:endParaRPr>
          </a:p>
          <a:p>
            <a:pPr marL="3024000" lvl="6" indent="-216000" algn="l">
              <a:spcAft>
                <a:spcPts val="213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pl-PL" sz="1500" b="0" u="none" strike="noStrike">
                <a:solidFill>
                  <a:srgbClr val="2C3E50"/>
                </a:solidFill>
                <a:effectLst/>
                <a:uFillTx/>
                <a:latin typeface="Times New Roman"/>
              </a:rPr>
              <a:t>Siódmy poziom konspektu</a:t>
            </a:r>
            <a:endParaRPr lang="pl-PL" sz="1500" b="0" u="none" strike="noStrike">
              <a:solidFill>
                <a:srgbClr val="2C3E5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4"/>
          </p:nvPr>
        </p:nvSpPr>
        <p:spPr>
          <a:xfrm>
            <a:off x="360000" y="5400000"/>
            <a:ext cx="2880000" cy="270000"/>
          </a:xfrm>
          <a:prstGeom prst="rect">
            <a:avLst/>
          </a:prstGeom>
          <a:noFill/>
          <a:ln w="72000">
            <a:noFill/>
          </a:ln>
        </p:spPr>
        <p:txBody>
          <a:bodyPr lIns="0" tIns="0" rIns="0" bIns="0" anchor="t">
            <a:spAutoFit/>
          </a:bodyPr>
          <a:lstStyle>
            <a:lvl1pPr indent="0" algn="l">
              <a:buNone/>
              <a:defRPr lang="pl-PL" sz="1800" b="1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</a:pPr>
            <a:r>
              <a:rPr lang="pl-PL" sz="1800" b="1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&lt;data/godzina&gt;</a:t>
            </a:r>
            <a:endParaRPr lang="pl-PL" sz="1800" b="1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ftr" idx="5"/>
          </p:nvPr>
        </p:nvSpPr>
        <p:spPr>
          <a:xfrm>
            <a:off x="3420000" y="5400000"/>
            <a:ext cx="3240000" cy="270000"/>
          </a:xfrm>
          <a:prstGeom prst="rect">
            <a:avLst/>
          </a:prstGeom>
          <a:noFill/>
          <a:ln w="72000">
            <a:noFill/>
          </a:ln>
        </p:spPr>
        <p:txBody>
          <a:bodyPr lIns="0" tIns="0" rIns="0" bIns="0" anchor="t">
            <a:spAutoFit/>
          </a:bodyPr>
          <a:lstStyle>
            <a:lvl1pPr indent="0" algn="ctr">
              <a:buNone/>
              <a:defRPr lang="pl-PL" sz="1800" b="1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l-PL" sz="1800" b="1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&lt;stopka&gt;</a:t>
            </a:r>
            <a:endParaRPr lang="pl-PL" sz="1800" b="1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sldNum" idx="6"/>
          </p:nvPr>
        </p:nvSpPr>
        <p:spPr>
          <a:xfrm>
            <a:off x="9180000" y="5175000"/>
            <a:ext cx="720000" cy="450000"/>
          </a:xfrm>
          <a:prstGeom prst="rect">
            <a:avLst/>
          </a:prstGeom>
          <a:noFill/>
          <a:ln w="72000">
            <a:noFill/>
          </a:ln>
        </p:spPr>
        <p:txBody>
          <a:bodyPr lIns="0" tIns="0" rIns="0" bIns="0" anchor="ctr">
            <a:spAutoFit/>
          </a:bodyPr>
          <a:lstStyle>
            <a:lvl1pPr indent="0" algn="ctr">
              <a:buNone/>
              <a:defRPr lang="pl-PL" sz="1800" b="1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fld id="{B978FF6B-77F1-4FB5-8AAD-B6E8A3C35231}" type="slidenum">
              <a:rPr lang="pl-PL" sz="1800" b="1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&lt;numer&gt;</a:t>
            </a:fld>
            <a:endParaRPr lang="pl-PL" sz="1800" b="1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60000" y="4114800"/>
            <a:ext cx="702000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r">
              <a:buNone/>
            </a:pPr>
            <a:r>
              <a:rPr lang="pl-PL" sz="4400" b="1" u="none" strike="noStrike">
                <a:solidFill>
                  <a:srgbClr val="158466"/>
                </a:solidFill>
                <a:effectLst/>
                <a:uFillTx/>
                <a:latin typeface="Times New Roman"/>
              </a:rPr>
              <a:t>BCU Strzelce Op.</a:t>
            </a:r>
            <a:endParaRPr lang="pl-PL" sz="4400" b="1" u="none" strike="noStrike">
              <a:solidFill>
                <a:srgbClr val="158466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468000" y="468000"/>
            <a:ext cx="9144000" cy="36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p>
            <a:pPr indent="0" algn="ctr">
              <a:buNone/>
            </a:pPr>
            <a:r>
              <a:rPr lang="pl-PL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pl-PL" sz="22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TWORZENIE BIZNESPLANU JAKO NARZĘDZIA POZYSKIWANIA KAPITAŁU</a:t>
            </a:r>
            <a:endParaRPr lang="pl-PL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60000" y="225720"/>
            <a:ext cx="9360000" cy="7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l">
              <a:buNone/>
            </a:pPr>
            <a:endParaRPr lang="pl-PL" sz="3200" b="1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 anchorCtr="1">
            <a:normAutofit/>
          </a:bodyPr>
          <a:p>
            <a:pPr indent="0" algn="ctr">
              <a:lnSpc>
                <a:spcPct val="115000"/>
              </a:lnSpc>
              <a:spcAft>
                <a:spcPts val="1236"/>
              </a:spcAft>
              <a:buNone/>
            </a:pPr>
            <a:r>
              <a:rPr lang="pl-PL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Bi</a:t>
            </a:r>
            <a:r>
              <a:rPr lang="pl-PL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znesplan na dofinansowanie UE jest bardziej sformalizowany i ukierunkowany na cele publiczne, podczas gdy standardowy biznesplan koncentruje się na elastycznym modelu biznesowym i rentowności.</a:t>
            </a:r>
            <a:endParaRPr lang="pl-PL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108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l">
              <a:buNone/>
            </a:pPr>
            <a:r>
              <a:rPr lang="pl-PL" sz="2400" b="1" u="none" strike="noStrike">
                <a:solidFill>
                  <a:srgbClr val="FFFFFF"/>
                </a:solidFill>
                <a:effectLst/>
                <a:uFillTx/>
                <a:latin typeface=""/>
              </a:rPr>
              <a:t>T</a:t>
            </a:r>
            <a:r>
              <a:rPr lang="pl-PL" sz="2400" b="1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ypowe błędy, które mogą się pojawić zarówno przy tworzeniu biznesplanu w formie wniosku o dofinansowanie UE, jak i w formie tradycyjnej:</a:t>
            </a:r>
            <a:endParaRPr lang="pl-PL" sz="2400" b="1" u="none" strike="noStrike">
              <a:solidFill>
                <a:srgbClr val="FFFFFF"/>
              </a:solidFill>
              <a:effectLst/>
              <a:uFillTx/>
              <a:latin typeface="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lnSpcReduction="9999"/>
          </a:bodyPr>
          <a:p>
            <a:pPr marL="450360" indent="-179640" algn="l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45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Brak zgodności z priorytetami – nieodniesienie celów biznesu do wymogów programu UE.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45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Niedostateczna dokumentacja – brak kompletnej faktury, umów, dowodów płatności.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45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Ogólnikowość – nieprecyzyjne opisy działań, brak konkretów w strategii i harmonogramie.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45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Niejasny budżet – brak szczegółowego podziału kosztów, brak uzasadnienia racjonalności wydatków.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45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Zbyt optymistyczne prognozy – brak realistycznych danych, nieadekwatne założenia co do przychodów i kosztów.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108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l">
              <a:buNone/>
            </a:pPr>
            <a:r>
              <a:rPr lang="pl-PL" sz="2400" b="1" u="none" strike="noStrike">
                <a:solidFill>
                  <a:srgbClr val="FFFFFF"/>
                </a:solidFill>
                <a:effectLst/>
                <a:uFillTx/>
                <a:latin typeface=""/>
              </a:rPr>
              <a:t>T</a:t>
            </a:r>
            <a:r>
              <a:rPr lang="pl-PL" sz="2400" b="1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ypowe błędy, które mogą się pojawić zarówno przy tworzeniu biznesplanu w formie wniosku o dofinansowanie UE, jak i w formie tradycyjnej:</a:t>
            </a:r>
            <a:endParaRPr lang="pl-PL" sz="2400" b="1" u="none" strike="noStrike">
              <a:solidFill>
                <a:srgbClr val="FFFFFF"/>
              </a:solidFill>
              <a:effectLst/>
              <a:uFillTx/>
              <a:latin typeface="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50360" indent="-179640" algn="l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45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Niedostateczna dokumentacja – brak kompletnej faktury, umów, dowodów płatności.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45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Ogólnikowość – nieprecyzyjne opisy działań, brak konkretów w strategii i harmonogramie.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45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Niejasny budżet – brak szczegółowego podziału kosztów, brak uzasadnienia racjonalności wydatków.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45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Zbyt optymistyczne prognozy – brak realistycznych danych, nieadekwatne założenia co do przychodów i kosztów.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360000" y="225720"/>
            <a:ext cx="9360000" cy="7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l">
              <a:buNone/>
            </a:pPr>
            <a:endParaRPr lang="pl-PL" sz="3200" b="1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 anchorCtr="1">
            <a:normAutofit/>
          </a:bodyPr>
          <a:p>
            <a:pPr indent="0" algn="ctr">
              <a:lnSpc>
                <a:spcPct val="115000"/>
              </a:lnSpc>
              <a:spcAft>
                <a:spcPts val="1236"/>
              </a:spcAft>
              <a:buNone/>
            </a:pPr>
            <a:r>
              <a:rPr lang="pl-PL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Unikanie tych błędów zwiększa szansę na skuteczne pozyskanie dofinansowania i wiarygodność planu w oczach inwestorów.</a:t>
            </a:r>
            <a:endParaRPr lang="pl-PL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360000" y="-180000"/>
            <a:ext cx="8820000" cy="135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l">
              <a:lnSpc>
                <a:spcPct val="100000"/>
              </a:lnSpc>
              <a:buNone/>
            </a:pPr>
            <a:r>
              <a:rPr lang="pl-PL" sz="3200" b="1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I</a:t>
            </a:r>
            <a:r>
              <a:rPr lang="pl-PL" sz="2400" b="1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nstrumenty finansowe i fundusze UE 2021-2027: </a:t>
            </a:r>
            <a:br>
              <a:rPr sz="2400"/>
            </a:br>
            <a:r>
              <a:rPr lang="pl-PL" sz="2400" b="1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Ścieżka aplikowania</a:t>
            </a:r>
            <a:endParaRPr lang="pl-PL" sz="2400" b="1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144000" cy="4212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 algn="l">
              <a:lnSpc>
                <a:spcPct val="100000"/>
              </a:lnSpc>
              <a:spcAft>
                <a:spcPts val="1057"/>
              </a:spcAft>
              <a:buNone/>
            </a:pPr>
            <a:endParaRPr lang="pl-PL" sz="1800" b="1" u="none" strike="noStrike">
              <a:solidFill>
                <a:srgbClr val="2C3E5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00000"/>
              </a:lnSpc>
              <a:buNone/>
              <a:tabLst>
                <a:tab pos="450360" algn="l"/>
              </a:tabLst>
            </a:pPr>
            <a:r>
              <a:rPr lang="pl-PL" sz="12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Identyfikacja programu</a:t>
            </a:r>
            <a:r>
              <a:rPr lang="pl-PL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Znajdź odpowiedni program operacyjny lub konkurs, który odpowiada celom Twojego projektu.</a:t>
            </a:r>
            <a:endParaRPr lang="pl-PL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00000"/>
              </a:lnSpc>
              <a:buNone/>
              <a:tabLst>
                <a:tab pos="450360" algn="l"/>
              </a:tabLst>
            </a:pPr>
            <a:r>
              <a:rPr lang="pl-PL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lang="pl-PL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00000"/>
              </a:lnSpc>
              <a:buNone/>
              <a:tabLst>
                <a:tab pos="450360" algn="l"/>
              </a:tabLst>
            </a:pPr>
            <a:r>
              <a:rPr lang="pl-PL" sz="12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Analiza priorytetów</a:t>
            </a:r>
            <a:r>
              <a:rPr lang="pl-PL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Zapoznaj się z priorytetami UE i upewnij się, że Twój projekt wpisuje się w cele i oczekiwania programu. </a:t>
            </a:r>
            <a:endParaRPr lang="pl-PL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00000"/>
              </a:lnSpc>
              <a:buNone/>
              <a:tabLst>
                <a:tab pos="450360" algn="l"/>
              </a:tabLst>
            </a:pPr>
            <a:endParaRPr lang="pl-PL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00000"/>
              </a:lnSpc>
              <a:buNone/>
              <a:tabLst>
                <a:tab pos="450360" algn="l"/>
              </a:tabLst>
            </a:pPr>
            <a:r>
              <a:rPr lang="pl-PL" sz="12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Przygotowanie dokumentacji</a:t>
            </a:r>
            <a:r>
              <a:rPr lang="pl-PL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Opracuj szczegółowy wniosek – opis projektu, cele, działania, harmonogram i rezultaty.</a:t>
            </a:r>
            <a:endParaRPr lang="pl-PL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00000"/>
              </a:lnSpc>
              <a:buNone/>
              <a:tabLst>
                <a:tab pos="450360" algn="l"/>
              </a:tabLst>
            </a:pPr>
            <a:r>
              <a:rPr lang="pl-PL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lang="pl-PL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00000"/>
              </a:lnSpc>
              <a:buNone/>
              <a:tabLst>
                <a:tab pos="450360" algn="l"/>
              </a:tabLst>
            </a:pPr>
            <a:r>
              <a:rPr lang="pl-PL" sz="12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Budżet i wskaźniki</a:t>
            </a:r>
            <a:r>
              <a:rPr lang="pl-PL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Przygotuj realistyczny budżet i wskaźniki efektywności, które będą mierzalne. </a:t>
            </a:r>
            <a:endParaRPr lang="pl-PL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00000"/>
              </a:lnSpc>
              <a:buNone/>
              <a:tabLst>
                <a:tab pos="450360" algn="l"/>
              </a:tabLst>
            </a:pPr>
            <a:endParaRPr lang="pl-PL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00000"/>
              </a:lnSpc>
              <a:buNone/>
              <a:tabLst>
                <a:tab pos="450360" algn="l"/>
              </a:tabLst>
            </a:pPr>
            <a:r>
              <a:rPr lang="pl-PL" sz="12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Rejestracja w systemie</a:t>
            </a:r>
            <a:r>
              <a:rPr lang="pl-PL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Zarejestruj się w systemie aplikacyjnym (np. systemie e-wniosku), jeśli jest wymagany, i wprowadź dane projektu.</a:t>
            </a:r>
            <a:endParaRPr lang="pl-PL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00000"/>
              </a:lnSpc>
              <a:buNone/>
              <a:tabLst>
                <a:tab pos="450360" algn="l"/>
              </a:tabLst>
            </a:pPr>
            <a:r>
              <a:rPr lang="pl-PL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lang="pl-PL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00000"/>
              </a:lnSpc>
              <a:buNone/>
              <a:tabLst>
                <a:tab pos="450360" algn="l"/>
              </a:tabLst>
            </a:pPr>
            <a:r>
              <a:rPr lang="pl-PL" sz="12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Ocena formalna i merytoryczna</a:t>
            </a:r>
            <a:r>
              <a:rPr lang="pl-PL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Po złożeniu wniosku nastąpi ocena formalna (poprawność wniosku) oraz merytoryczna (ocena jakości i wartości projektu). </a:t>
            </a:r>
            <a:endParaRPr lang="pl-PL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00000"/>
              </a:lnSpc>
              <a:buNone/>
              <a:tabLst>
                <a:tab pos="450360" algn="l"/>
              </a:tabLst>
            </a:pPr>
            <a:endParaRPr lang="pl-PL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00000"/>
              </a:lnSpc>
              <a:buNone/>
              <a:tabLst>
                <a:tab pos="450360" algn="l"/>
              </a:tabLst>
            </a:pPr>
            <a:r>
              <a:rPr lang="pl-PL" sz="12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Negocjacje i podpisanie umowy</a:t>
            </a:r>
            <a:r>
              <a:rPr lang="pl-PL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W przypadku pozytywnej oceny następują negocjacje warunków i podpisanie umowy o dofinansowanie.</a:t>
            </a:r>
            <a:endParaRPr lang="pl-PL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00000"/>
              </a:lnSpc>
              <a:buNone/>
              <a:tabLst>
                <a:tab pos="450360" algn="l"/>
              </a:tabLst>
            </a:pPr>
            <a:r>
              <a:rPr lang="pl-PL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lang="pl-PL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00000"/>
              </a:lnSpc>
              <a:buNone/>
              <a:tabLst>
                <a:tab pos="450360" algn="l"/>
              </a:tabLst>
            </a:pPr>
            <a:r>
              <a:rPr lang="pl-PL" sz="12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Realizacja projektu</a:t>
            </a:r>
            <a:r>
              <a:rPr lang="pl-PL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Po podpisaniu umowy wdrażasz projekt zgodnie z harmonogramem, monitorujesz postępy i zbierasz dokumentację. </a:t>
            </a:r>
            <a:endParaRPr lang="pl-PL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00000"/>
              </a:lnSpc>
              <a:buNone/>
              <a:tabLst>
                <a:tab pos="450360" algn="l"/>
              </a:tabLst>
            </a:pPr>
            <a:endParaRPr lang="pl-PL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00000"/>
              </a:lnSpc>
              <a:spcAft>
                <a:spcPts val="1236"/>
              </a:spcAft>
              <a:buNone/>
              <a:tabLst>
                <a:tab pos="450360" algn="l"/>
              </a:tabLst>
            </a:pPr>
            <a:r>
              <a:rPr lang="pl-PL" sz="12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Raportowanie i audyt</a:t>
            </a:r>
            <a:r>
              <a:rPr lang="pl-PL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Składasz okresowe raporty, dokumentujesz wydatki i realizację celów; projekt może podlegać audytowi. </a:t>
            </a:r>
            <a:endParaRPr lang="pl-PL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60000" y="225720"/>
            <a:ext cx="9360000" cy="7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l">
              <a:buNone/>
            </a:pPr>
            <a:r>
              <a:rPr lang="pl-PL" sz="3200" b="1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Tworzenie biznesplanu w formie tradycyjnej</a:t>
            </a:r>
            <a:endParaRPr lang="pl-PL" sz="3200" b="1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180000" y="1260000"/>
            <a:ext cx="9360000" cy="378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 algn="l">
              <a:spcAft>
                <a:spcPts val="1057"/>
              </a:spcAft>
              <a:buNone/>
            </a:pPr>
            <a:endParaRPr lang="pl-PL" sz="2400" b="1" u="none" strike="noStrike">
              <a:solidFill>
                <a:srgbClr val="2C3E5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Biznesplan tradycyjny: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Tworząc klasyczny biznesplan, koncentrujemy się na pełnym opisie modelu biznesowego, strategii rynkowej, analizie konkurencji oraz prognozach finansowych. Plan powinien być elastyczny, dopasowany do konkretnego odbiorcy i oparty na dokładnych danych rynkowych. Kluczowe jest jasno zdefiniowanie celów, kosztów, źródeł przychodów i planowanych działań, aby przekonać prywatnych inwestorów czy banki.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spcAft>
                <a:spcPts val="1236"/>
              </a:spcAft>
              <a:buNone/>
              <a:tabLst>
                <a:tab pos="450360" algn="l"/>
              </a:tabLst>
            </a:pPr>
            <a:endParaRPr lang="pl-PL" sz="24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60000" y="225720"/>
            <a:ext cx="9360000" cy="7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marL="450360" indent="-179640" algn="l">
              <a:lnSpc>
                <a:spcPct val="115000"/>
              </a:lnSpc>
              <a:spcAft>
                <a:spcPts val="1236"/>
              </a:spcAft>
              <a:buNone/>
              <a:tabLst>
                <a:tab pos="450360" algn="l"/>
              </a:tabLst>
            </a:pPr>
            <a:r>
              <a:rPr lang="pl-PL" sz="3200" b="1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Tworzenie biznesplanu w </a:t>
            </a:r>
            <a:r>
              <a:rPr lang="pl-PL" sz="3200" b="1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formularzu do wniosku UE</a:t>
            </a:r>
            <a:endParaRPr lang="pl-PL" sz="3200" b="1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lnSpcReduction="9999"/>
          </a:bodyPr>
          <a:p>
            <a:pPr marL="450360" indent="-179640" algn="l">
              <a:lnSpc>
                <a:spcPct val="115000"/>
              </a:lnSpc>
              <a:spcAft>
                <a:spcPts val="1236"/>
              </a:spcAft>
              <a:buNone/>
              <a:tabLst>
                <a:tab pos="450360" algn="l"/>
              </a:tabLst>
            </a:pPr>
            <a:r>
              <a:rPr lang="pl-PL" sz="2400" b="1" u="none" strike="noStrike">
                <a:solidFill>
                  <a:srgbClr val="2C3E50"/>
                </a:solidFill>
                <a:effectLst/>
                <a:uFillTx/>
                <a:latin typeface="Arial"/>
              </a:rPr>
              <a:t>Biznesplan w formularzu do wniosku UE: </a:t>
            </a:r>
            <a:endParaRPr lang="pl-PL" sz="2400" b="1" u="none" strike="noStrike">
              <a:solidFill>
                <a:srgbClr val="2C3E5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15000"/>
              </a:lnSpc>
              <a:spcAft>
                <a:spcPts val="1236"/>
              </a:spcAft>
              <a:buNone/>
              <a:tabLst>
                <a:tab pos="450360" algn="l"/>
              </a:tabLst>
            </a:pPr>
            <a:r>
              <a:rPr lang="pl-PL" sz="2400" b="1" u="none" strike="noStrike">
                <a:solidFill>
                  <a:srgbClr val="2C3E50"/>
                </a:solidFill>
                <a:effectLst/>
                <a:uFillTx/>
                <a:latin typeface="Arial"/>
              </a:rPr>
              <a:t>Przygotowując plan w ramach aplikacji o dofinansowanie unijne, kierujemy się sztywną strukturą narzuconą przez instytucję zarządzającą. Konieczne jest precyzyjne powiązanie celów projektu z priorytetami UE, wskazanie mierzalnych wskaźników, szczegółowy opis działań i harmonogramu oraz ścisłe przestrzeganie zasad kwalifikowalności wydatków. Każdy krok musi być zgodny z wytycznymi programu, a wniosek powinien wykazać wpływ społeczny i regionalny projektu. </a:t>
            </a:r>
            <a:endParaRPr lang="pl-PL" sz="2400" b="1" u="none" strike="noStrike">
              <a:solidFill>
                <a:srgbClr val="2C3E5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60000" y="225720"/>
            <a:ext cx="9360000" cy="7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l">
              <a:lnSpc>
                <a:spcPct val="115000"/>
              </a:lnSpc>
              <a:spcAft>
                <a:spcPts val="1236"/>
              </a:spcAft>
              <a:buNone/>
            </a:pPr>
            <a:r>
              <a:rPr lang="pl-PL" sz="3200" b="1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Zasady kwalifikowalności wydatków w funduszach UE</a:t>
            </a:r>
            <a:endParaRPr lang="pl-PL" sz="3200" b="1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p>
            <a:pPr indent="0" algn="l">
              <a:lnSpc>
                <a:spcPct val="115000"/>
              </a:lnSpc>
              <a:spcAft>
                <a:spcPts val="1236"/>
              </a:spcAft>
              <a:buNone/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Zasady kwalifikowalności wydatków w funduszach UE określają, które koszty można uznać za kwalifikowalne, by otrzymać refundację.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l">
              <a:lnSpc>
                <a:spcPct val="115000"/>
              </a:lnSpc>
              <a:spcAft>
                <a:spcPts val="1236"/>
              </a:spcAft>
              <a:buNone/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Po pierwsze, muszą być one rzeczywiście poniesione w ramach projektu, zgodne z jego zakresem i uzasadnione celami.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l">
              <a:lnSpc>
                <a:spcPct val="115000"/>
              </a:lnSpc>
              <a:spcAft>
                <a:spcPts val="1236"/>
              </a:spcAft>
              <a:buNone/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Po drugie, wydatki muszą być udokumentowane – faktury, umowy, dowody zapłaty muszą być kompletne i przejrzyste.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l">
              <a:lnSpc>
                <a:spcPct val="115000"/>
              </a:lnSpc>
              <a:spcAft>
                <a:spcPts val="1236"/>
              </a:spcAft>
              <a:buNone/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Po trzecie, należy przestrzegać zasady racjonalności i efektywności, czyli uzasadniać wybór dostawców, optymalizować koszty i unikać wydatków niepotrzebnych.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l">
              <a:lnSpc>
                <a:spcPct val="115000"/>
              </a:lnSpc>
              <a:spcAft>
                <a:spcPts val="1236"/>
              </a:spcAft>
              <a:buNone/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Po czwarte, wydatki muszą być poniesione w okresie realizacji projektu, zgodnie z harmonogramem. Ważne jest też unikanie podwójnego finansowania – te same wydatki nie mogą być finansowane z dwóch różnych źródeł. Każda instytucja zarządzająca ma też własne wytyczne, więc warto je dokładnie przeanalizować.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60000" y="225720"/>
            <a:ext cx="9360000" cy="7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l">
              <a:spcAft>
                <a:spcPts val="1057"/>
              </a:spcAft>
              <a:buNone/>
            </a:pPr>
            <a:r>
              <a:rPr lang="pl-PL" sz="2400" b="1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Kwalifikowalności wydatków w funduszach UE:</a:t>
            </a:r>
            <a:endParaRPr lang="pl-PL" sz="2400" b="1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180000" y="1260000"/>
            <a:ext cx="9720000" cy="4005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p>
            <a:pPr indent="0" algn="l">
              <a:spcAft>
                <a:spcPts val="1057"/>
              </a:spcAft>
              <a:buNone/>
            </a:pPr>
            <a:endParaRPr lang="pl-PL" sz="2400" b="1" u="none" strike="noStrike">
              <a:solidFill>
                <a:srgbClr val="2C3E5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r>
              <a:rPr lang="pl-PL" sz="1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Zgodność z projektem</a:t>
            </a: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Koszty muszą być rzeczywiście poniesione na rzecz projektu i wpisywać się w jego cele i zakres.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r>
              <a:rPr lang="pl-PL" sz="1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Dokumentacja</a:t>
            </a: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Wydatki muszą być potwierdzone fakturami, umowami, dowodami płatności, które są kompletne i przejrzyste. 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endParaRPr lang="pl-PL" sz="14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r>
              <a:rPr lang="pl-PL" sz="1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Racjonalność i efektywność</a:t>
            </a: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Wybór dostawców i wydatków musi być uzasadniony, optymalny kosztowo i racjonalny w kontekście celów. 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endParaRPr lang="pl-PL" sz="14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r>
              <a:rPr lang="pl-PL" sz="1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Czas realizacji</a:t>
            </a: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Wydatki muszą być poniesione w okresie realizacji projektu, zgodnie z harmonogramem. 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endParaRPr lang="pl-PL" sz="14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r>
              <a:rPr lang="pl-PL" sz="1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Unikanie podwójnego finansowania</a:t>
            </a: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Te same koszty nie mogą być finansowane z innych źródeł. 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endParaRPr lang="pl-PL" sz="14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r>
              <a:rPr lang="pl-PL" sz="1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Kwalifikowalność w czasie</a:t>
            </a: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Koszty muszą być poniesione w okresie objętym projektem i nie mogą wykraczać poza ten czas. 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endParaRPr lang="pl-PL" sz="14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spcAft>
                <a:spcPts val="1236"/>
              </a:spcAft>
              <a:buNone/>
              <a:tabLst>
                <a:tab pos="450360" algn="l"/>
              </a:tabLst>
            </a:pPr>
            <a:r>
              <a:rPr lang="pl-PL" sz="1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Wytyczne instytucji</a:t>
            </a: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Każda instytucja zarządzająca ma własne wytyczne, więc konieczne jest ich ścisłe przestrzeganie. 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80000" y="225720"/>
            <a:ext cx="9540000" cy="7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l">
              <a:buNone/>
            </a:pPr>
            <a:r>
              <a:rPr lang="pl-PL" sz="2200" b="1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Kompendium wiedzy o różnicach między biznesplanem w formie formularza do dofinansowania UE a typowym biznesplanem dla instytucji zewnętrznej:</a:t>
            </a:r>
            <a:endParaRPr lang="pl-PL" sz="2200" b="1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p>
            <a:pPr indent="0" algn="l">
              <a:spcAft>
                <a:spcPts val="1057"/>
              </a:spcAft>
              <a:buNone/>
            </a:pPr>
            <a:endParaRPr lang="pl-PL" sz="2400" b="1" u="none" strike="noStrike">
              <a:solidFill>
                <a:srgbClr val="2C3E5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r>
              <a:rPr lang="pl-PL" sz="2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Struktura i format</a:t>
            </a: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Formularz UE: Sztywna struktura, predefiniowane pola, zgodne z wytycznymi programu.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Biznesplan standardowy: Elastyczna forma, dopasowana do potrzeb instytucji lub inwestora.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r>
              <a:rPr lang="pl-PL" sz="2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Cel i kontekst</a:t>
            </a: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Formularz UE: Skupienie na zgodności z priorytetami polityki UE, wpływie społecznym i regionalnym.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Biznesplan standardowy: Skupienie na rentowności, strategii rynkowej i modelu biznesowym.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r>
              <a:rPr lang="pl-PL" sz="2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Wskaźniki i cele</a:t>
            </a: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Formularz UE: Konieczność definiowania mierzalnych wskaźników, wyników i rezultatów, często z odniesieniem do unijnych celów.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Biznesplan standardowy: Zazwyczaj ogólne prognozy finansowe, mniej formalnych wskaźników.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80000" y="225720"/>
            <a:ext cx="9540000" cy="7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l">
              <a:buNone/>
            </a:pPr>
            <a:r>
              <a:rPr lang="pl-PL" sz="2200" b="1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Kompendium wiedzy o różnicach między biznesplanem w formie formularza do dofinansowania UE a typowym biznesplanem dla instytucji zewnętrznej:</a:t>
            </a:r>
            <a:endParaRPr lang="pl-PL" sz="2200" b="1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0000" lnSpcReduction="19999"/>
          </a:bodyPr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r>
              <a:rPr lang="pl-PL" sz="2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Budżet i wydatki</a:t>
            </a: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Formularz UE: Budżet podzielony na kategorie zgodne z programem, ścisłe zasady kwalifikowalności wydatków.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Biznesplan standardowy: Budżet bardziej ogólny, ukierunkowany na koszty operacyjne, inwestycyjne.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r>
              <a:rPr lang="pl-PL" sz="2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Opis działań</a:t>
            </a: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Formularz UE: Szczegółowy opis działań, etapów, harmonogram, często z kamieniami milowymi.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Biznesplan standardowy: Ogólny opis strategii, planu operacyjnego, bez konieczności szczegółowego harmonogramu.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r>
              <a:rPr lang="pl-PL" sz="2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Oddziaływanie społeczne</a:t>
            </a: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Formularz UE: Wymóg wskazania wpływu społecznego, regionalnego i długofalowych korzyści.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r>
              <a:rPr lang="pl-PL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Biznesplan standardowy: Mniej nacisku na aspekty społeczne, bardziej na zysk i wzrost. </a:t>
            </a:r>
            <a:endParaRPr lang="pl-PL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80000" y="225720"/>
            <a:ext cx="9540000" cy="71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l">
              <a:buNone/>
            </a:pPr>
            <a:r>
              <a:rPr lang="pl-PL" sz="2200" b="1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Kompendium wiedzy o różnicach między biznesplanem w formie formularza do dofinansowania UE a typowym biznesplanem dla instytucji zewnętrznej:</a:t>
            </a:r>
            <a:endParaRPr lang="pl-PL" sz="2200" b="1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endParaRPr lang="pl-PL" sz="12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endParaRPr lang="pl-PL" sz="12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endParaRPr lang="pl-PL" sz="14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r>
              <a:rPr lang="pl-PL" sz="16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Harmonogram płatności</a:t>
            </a:r>
            <a:r>
              <a:rPr lang="pl-PL" sz="1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lang="pl-PL" sz="16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r>
              <a:rPr lang="pl-PL" sz="1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Formularz UE: Wymóg powiązania płatności z etapami projektu i zatwierdzeniami. </a:t>
            </a:r>
            <a:endParaRPr lang="pl-PL" sz="16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r>
              <a:rPr lang="pl-PL" sz="1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Biznesplan standardowy: Brak wymogu formalnego powiązania płatności z etapami. </a:t>
            </a:r>
            <a:endParaRPr lang="pl-PL" sz="16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endParaRPr lang="pl-PL" sz="16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450360" indent="-179640" algn="l">
              <a:lnSpc>
                <a:spcPct val="115000"/>
              </a:lnSpc>
              <a:buNone/>
              <a:tabLst>
                <a:tab pos="450360" algn="l"/>
              </a:tabLst>
            </a:pPr>
            <a:r>
              <a:rPr lang="pl-PL" sz="16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Ryzyka i zarządzanie</a:t>
            </a:r>
            <a:r>
              <a:rPr lang="pl-PL" sz="1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lang="pl-PL" sz="16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900360" indent="-179640" algn="l">
              <a:lnSpc>
                <a:spcPct val="115000"/>
              </a:lnSpc>
              <a:buNone/>
              <a:tabLst>
                <a:tab pos="900360" algn="l"/>
              </a:tabLst>
            </a:pPr>
            <a:r>
              <a:rPr lang="pl-PL" sz="1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Formularz UE: Wymóg opisania ryzyk projektu i planu ich minimalizacji. </a:t>
            </a:r>
            <a:endParaRPr lang="pl-PL" sz="16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  <a:p>
            <a:pPr marL="900360" indent="-179640" algn="l">
              <a:lnSpc>
                <a:spcPct val="115000"/>
              </a:lnSpc>
              <a:spcAft>
                <a:spcPts val="1236"/>
              </a:spcAft>
              <a:buNone/>
              <a:tabLst>
                <a:tab pos="900360" algn="l"/>
              </a:tabLst>
            </a:pPr>
            <a:r>
              <a:rPr lang="pl-PL" sz="1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Biznesplan standardowy: Ryzyka zwykle opisane ogólnie, bez szczegółowego planu przeciwdziałania. </a:t>
            </a:r>
            <a:endParaRPr lang="pl-PL" sz="1600" b="0" u="none" strike="noStrike">
              <a:solidFill>
                <a:srgbClr val="000000"/>
              </a:solidFill>
              <a:effectLst/>
              <a:uFillTx/>
              <a:latin typeface="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Application>LibreOffice/26.2.1.2$Windows_X86_64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2026-04-07T15:58:05Z</dcterms:created>
  <dc:creator/>
  <dc:description/>
  <dc:language>pl-PL</dc:language>
  <cp:lastModifiedBy/>
  <dcterms:modified xsi:type="dcterms:W3CDTF">2026-04-07T17:14:51Z</dcterms:modified>
  <cp:revision>2</cp:revision>
  <dc:subject/>
  <dc:title/>
</cp:coreProperties>
</file>